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88" r:id="rId2"/>
    <p:sldId id="258" r:id="rId3"/>
    <p:sldId id="259" r:id="rId4"/>
    <p:sldId id="260" r:id="rId5"/>
    <p:sldId id="268" r:id="rId6"/>
    <p:sldId id="257" r:id="rId7"/>
    <p:sldId id="261" r:id="rId8"/>
    <p:sldId id="273" r:id="rId9"/>
    <p:sldId id="263" r:id="rId10"/>
    <p:sldId id="262" r:id="rId11"/>
    <p:sldId id="266" r:id="rId12"/>
    <p:sldId id="267" r:id="rId13"/>
    <p:sldId id="280" r:id="rId14"/>
    <p:sldId id="265" r:id="rId15"/>
    <p:sldId id="264" r:id="rId16"/>
    <p:sldId id="289" r:id="rId17"/>
    <p:sldId id="279" r:id="rId18"/>
    <p:sldId id="277" r:id="rId19"/>
    <p:sldId id="278" r:id="rId20"/>
    <p:sldId id="281" r:id="rId21"/>
    <p:sldId id="282" r:id="rId22"/>
    <p:sldId id="283" r:id="rId23"/>
    <p:sldId id="284" r:id="rId24"/>
    <p:sldId id="285" r:id="rId25"/>
    <p:sldId id="286" r:id="rId26"/>
    <p:sldId id="28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12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F2A1E-680E-D74F-8887-2346C879AAF5}" type="datetimeFigureOut">
              <a:rPr lang="en-US" smtClean="0"/>
              <a:t>16-05-29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EF262-3FAA-DE4F-B978-68C6CA5C987A}" type="slidenum">
              <a:rPr lang="en-US" smtClean="0"/>
              <a:t>‹#›</a:t>
            </a:fld>
            <a:endParaRPr lang="en-US"/>
          </a:p>
        </p:txBody>
      </p:sp>
    </p:spTree>
    <p:extLst>
      <p:ext uri="{BB962C8B-B14F-4D97-AF65-F5344CB8AC3E}">
        <p14:creationId xmlns:p14="http://schemas.microsoft.com/office/powerpoint/2010/main" val="29506201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8485A55-5328-724A-8E85-DE21823A8816}"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8485A55-5328-724A-8E85-DE21823A8816}" type="datetimeFigureOut">
              <a:rPr lang="en-US" smtClean="0"/>
              <a:t>16-05-29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6B37B-0EB7-EB4B-850C-BBD0E7A92059}" type="slidenum">
              <a:rPr lang="en-US" smtClean="0"/>
              <a:t>‹#›</a:t>
            </a:fld>
            <a:endParaRPr lang="en-US"/>
          </a:p>
        </p:txBody>
      </p:sp>
    </p:spTree>
  </p:cSld>
  <p:clrMapOvr>
    <a:masterClrMapping/>
  </p:clrMapOvr>
  <p:transition xmlns:p14="http://schemas.microsoft.com/office/powerpoint/2010/mai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8485A55-5328-724A-8E85-DE21823A8816}" type="datetimeFigureOut">
              <a:rPr lang="en-US" smtClean="0"/>
              <a:t>16-05-29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59C6B37B-0EB7-EB4B-850C-BBD0E7A92059}"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masterClrMapping/>
  </p:clrMapOvr>
  <p:transition xmlns:p14="http://schemas.microsoft.com/office/powerpoint/2010/mai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8485A55-5328-724A-8E85-DE21823A8816}"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6B37B-0EB7-EB4B-850C-BBD0E7A92059}" type="slidenum">
              <a:rPr lang="en-US" smtClean="0"/>
              <a:t>‹#›</a:t>
            </a:fld>
            <a:endParaRPr lang="en-US"/>
          </a:p>
        </p:txBody>
      </p:sp>
    </p:spTree>
  </p:cSld>
  <p:clrMapOvr>
    <a:masterClrMapping/>
  </p:clrMapOvr>
  <p:transition xmlns:p14="http://schemas.microsoft.com/office/powerpoint/2010/mai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8485A55-5328-724A-8E85-DE21823A8816}"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6B37B-0EB7-EB4B-850C-BBD0E7A92059}" type="slidenum">
              <a:rPr lang="en-US" smtClean="0"/>
              <a:t>‹#›</a:t>
            </a:fld>
            <a:endParaRPr lang="en-US"/>
          </a:p>
        </p:txBody>
      </p:sp>
    </p:spTree>
  </p:cSld>
  <p:clrMapOvr>
    <a:masterClrMapping/>
  </p:clrMapOvr>
  <p:transition xmlns:p14="http://schemas.microsoft.com/office/powerpoint/2010/mai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8485A55-5328-724A-8E85-DE21823A8816}"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6B37B-0EB7-EB4B-850C-BBD0E7A92059}" type="slidenum">
              <a:rPr lang="en-US" smtClean="0"/>
              <a:t>‹#›</a:t>
            </a:fld>
            <a:endParaRPr lang="en-US"/>
          </a:p>
        </p:txBody>
      </p:sp>
    </p:spTree>
  </p:cSld>
  <p:clrMapOvr>
    <a:masterClrMapping/>
  </p:clrMapOvr>
  <p:transition xmlns:p14="http://schemas.microsoft.com/office/powerpoint/2010/mai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8485A55-5328-724A-8E85-DE21823A8816}"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8485A55-5328-724A-8E85-DE21823A8816}" type="datetimeFigureOut">
              <a:rPr lang="en-US" smtClean="0"/>
              <a:t>16-05-29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6B37B-0EB7-EB4B-850C-BBD0E7A92059}" type="slidenum">
              <a:rPr lang="en-US" smtClean="0"/>
              <a:t>‹#›</a:t>
            </a:fld>
            <a:endParaRPr lang="en-US"/>
          </a:p>
        </p:txBody>
      </p:sp>
    </p:spTree>
  </p:cSld>
  <p:clrMapOvr>
    <a:masterClrMapping/>
  </p:clrMapOvr>
  <p:transition xmlns:p14="http://schemas.microsoft.com/office/powerpoint/2010/mai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E8485A55-5328-724A-8E85-DE21823A8816}" type="datetimeFigureOut">
              <a:rPr lang="en-US" smtClean="0"/>
              <a:t>16-05-29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6B37B-0EB7-EB4B-850C-BBD0E7A92059}" type="slidenum">
              <a:rPr lang="en-US" smtClean="0"/>
              <a:t>‹#›</a:t>
            </a:fld>
            <a:endParaRPr lang="en-US"/>
          </a:p>
        </p:txBody>
      </p:sp>
    </p:spTree>
  </p:cSld>
  <p:clrMapOvr>
    <a:masterClrMapping/>
  </p:clrMapOvr>
  <p:transition xmlns:p14="http://schemas.microsoft.com/office/powerpoint/2010/mai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E8485A55-5328-724A-8E85-DE21823A8816}" type="datetimeFigureOut">
              <a:rPr lang="en-US" smtClean="0"/>
              <a:t>16-05-29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6B37B-0EB7-EB4B-850C-BBD0E7A92059}" type="slidenum">
              <a:rPr lang="en-US" smtClean="0"/>
              <a:t>‹#›</a:t>
            </a:fld>
            <a:endParaRPr lang="en-US"/>
          </a:p>
        </p:txBody>
      </p:sp>
    </p:spTree>
  </p:cSld>
  <p:clrMapOvr>
    <a:masterClrMapping/>
  </p:clrMapOvr>
  <p:transition xmlns:p14="http://schemas.microsoft.com/office/powerpoint/2010/mai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E8485A55-5328-724A-8E85-DE21823A8816}" type="datetimeFigureOut">
              <a:rPr lang="en-US" smtClean="0"/>
              <a:t>16-05-29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6B37B-0EB7-EB4B-850C-BBD0E7A92059}" type="slidenum">
              <a:rPr lang="en-US" smtClean="0"/>
              <a:t>‹#›</a:t>
            </a:fld>
            <a:endParaRPr lang="en-US"/>
          </a:p>
        </p:txBody>
      </p:sp>
    </p:spTree>
  </p:cSld>
  <p:clrMapOvr>
    <a:masterClrMapping/>
  </p:clrMapOvr>
  <p:transition xmlns:p14="http://schemas.microsoft.com/office/powerpoint/2010/mai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85A55-5328-724A-8E85-DE21823A8816}" type="datetimeFigureOut">
              <a:rPr lang="en-US" smtClean="0"/>
              <a:t>16-05-29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6B37B-0EB7-EB4B-850C-BBD0E7A9205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8485A55-5328-724A-8E85-DE21823A8816}" type="datetimeFigureOut">
              <a:rPr lang="en-US" smtClean="0"/>
              <a:t>16-05-29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59C6B37B-0EB7-EB4B-850C-BBD0E7A92059}" type="slidenum">
              <a:rPr lang="en-US" smtClean="0"/>
              <a:t>‹#›</a:t>
            </a:fld>
            <a:endParaRPr lang="en-US"/>
          </a:p>
        </p:txBody>
      </p:sp>
    </p:spTree>
  </p:cSld>
  <p:clrMapOvr>
    <a:masterClrMapping/>
  </p:clrMapOvr>
  <p:transition xmlns:p14="http://schemas.microsoft.com/office/powerpoint/2010/main" spd="slow">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8485A55-5328-724A-8E85-DE21823A8816}" type="datetimeFigureOut">
              <a:rPr lang="en-US" smtClean="0"/>
              <a:t>16-05-29</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59C6B37B-0EB7-EB4B-850C-BBD0E7A920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spd="slow">
    <p:wipe/>
  </p:transition>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jpeg"/><Relationship Id="rId7" Type="http://schemas.openxmlformats.org/officeDocument/2006/relationships/image" Target="../media/image17.png"/><Relationship Id="rId8"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Viola Desmond’s Canada:</a:t>
            </a:r>
            <a:br>
              <a:rPr lang="en-US" sz="3200" dirty="0" smtClean="0"/>
            </a:br>
            <a:r>
              <a:rPr lang="en-US" sz="3200" dirty="0" smtClean="0"/>
              <a:t>Confronting Racism in </a:t>
            </a:r>
            <a:br>
              <a:rPr lang="en-US" sz="3200" dirty="0" smtClean="0"/>
            </a:br>
            <a:r>
              <a:rPr lang="en-US" sz="3200" dirty="0" smtClean="0"/>
              <a:t>the Promised Land</a:t>
            </a:r>
            <a:endParaRPr lang="en-US" sz="3200"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lnSpc>
                <a:spcPct val="50000"/>
              </a:lnSpc>
              <a:buNone/>
            </a:pPr>
            <a:r>
              <a:rPr lang="en-US" sz="3200" dirty="0" smtClean="0"/>
              <a:t>Graham </a:t>
            </a:r>
            <a:r>
              <a:rPr lang="en-US" sz="3200" dirty="0"/>
              <a:t>Reynolds</a:t>
            </a:r>
          </a:p>
          <a:p>
            <a:pPr marL="0" indent="0" algn="ctr">
              <a:lnSpc>
                <a:spcPct val="50000"/>
              </a:lnSpc>
              <a:buNone/>
            </a:pPr>
            <a:r>
              <a:rPr lang="en-US" dirty="0"/>
              <a:t>Professor Emeritus and</a:t>
            </a:r>
          </a:p>
          <a:p>
            <a:pPr marL="0" indent="0" algn="ctr">
              <a:lnSpc>
                <a:spcPct val="50000"/>
              </a:lnSpc>
              <a:buNone/>
            </a:pPr>
            <a:r>
              <a:rPr lang="en-US" dirty="0"/>
              <a:t>Viola Desmond Chair in Social Justice </a:t>
            </a:r>
          </a:p>
          <a:p>
            <a:pPr marL="0" indent="0" algn="ctr">
              <a:lnSpc>
                <a:spcPct val="50000"/>
              </a:lnSpc>
              <a:buNone/>
            </a:pPr>
            <a:r>
              <a:rPr lang="en-US" dirty="0"/>
              <a:t>Cape Breton University</a:t>
            </a:r>
          </a:p>
          <a:p>
            <a:pPr marL="0" indent="0" algn="ctr">
              <a:lnSpc>
                <a:spcPct val="50000"/>
              </a:lnSpc>
              <a:buNone/>
            </a:pPr>
            <a:endParaRPr lang="en-US" dirty="0" smtClean="0"/>
          </a:p>
          <a:p>
            <a:pPr marL="0" indent="0" algn="ctr">
              <a:lnSpc>
                <a:spcPct val="50000"/>
              </a:lnSpc>
              <a:buNone/>
            </a:pPr>
            <a:endParaRPr lang="en-US" dirty="0"/>
          </a:p>
          <a:p>
            <a:pPr marL="0" indent="0" algn="ctr">
              <a:lnSpc>
                <a:spcPct val="50000"/>
              </a:lnSpc>
              <a:buNone/>
            </a:pPr>
            <a:r>
              <a:rPr lang="en-US" dirty="0" smtClean="0"/>
              <a:t>2016 Human Rights and </a:t>
            </a:r>
            <a:r>
              <a:rPr lang="en-US" dirty="0" err="1" smtClean="0"/>
              <a:t>Labour</a:t>
            </a:r>
            <a:r>
              <a:rPr lang="en-US" dirty="0" smtClean="0"/>
              <a:t> Law</a:t>
            </a:r>
          </a:p>
          <a:p>
            <a:pPr marL="0" indent="0" algn="ctr">
              <a:lnSpc>
                <a:spcPct val="50000"/>
              </a:lnSpc>
              <a:buNone/>
            </a:pPr>
            <a:r>
              <a:rPr lang="en-US" dirty="0" smtClean="0"/>
              <a:t>Conference, Halifax</a:t>
            </a:r>
            <a:endParaRPr lang="en-US" dirty="0"/>
          </a:p>
        </p:txBody>
      </p:sp>
    </p:spTree>
    <p:extLst>
      <p:ext uri="{BB962C8B-B14F-4D97-AF65-F5344CB8AC3E}">
        <p14:creationId xmlns:p14="http://schemas.microsoft.com/office/powerpoint/2010/main" val="250967750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Dresden, Ontario</a:t>
            </a:r>
            <a:br>
              <a:rPr lang="en-US" sz="3600" dirty="0" smtClean="0"/>
            </a:br>
            <a:r>
              <a:rPr lang="en-US" sz="2800" dirty="0" smtClean="0"/>
              <a:t>1949</a:t>
            </a:r>
            <a:endParaRPr lang="en-US" sz="2800" dirty="0"/>
          </a:p>
        </p:txBody>
      </p:sp>
      <p:sp>
        <p:nvSpPr>
          <p:cNvPr id="3" name="Content Placeholder 2"/>
          <p:cNvSpPr>
            <a:spLocks noGrp="1"/>
          </p:cNvSpPr>
          <p:nvPr>
            <p:ph idx="1"/>
          </p:nvPr>
        </p:nvSpPr>
        <p:spPr/>
        <p:txBody>
          <a:bodyPr/>
          <a:lstStyle/>
          <a:p>
            <a:pPr marL="0" indent="0">
              <a:buNone/>
            </a:pPr>
            <a:endParaRPr lang="en-CA" b="1" dirty="0">
              <a:effectLst/>
            </a:endParaRP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2" y="1739287"/>
            <a:ext cx="8868706"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399459"/>
      </p:ext>
    </p:extLst>
  </p:cSld>
  <p:clrMapOvr>
    <a:masterClrMapping/>
  </p:clrMapOvr>
  <p:transition xmlns:p14="http://schemas.microsoft.com/office/powerpoint/2010/mai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Historically, the culture of racism in Canada followed a similar pattern to that of the United States. Racial segregation in Canada mimicked the practice of Jim Crow in the American south.</a:t>
            </a:r>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024" y="194907"/>
            <a:ext cx="4628675" cy="375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777984"/>
      </p:ext>
    </p:extLst>
  </p:cSld>
  <p:clrMapOvr>
    <a:masterClrMapping/>
  </p:clrMapOvr>
  <p:transition xmlns:p14="http://schemas.microsoft.com/office/powerpoint/2010/mai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During the 1920s, the Ku Klux Klan was an active mainstream organization in most provinces. Mass hooded gatherings and cross-burning occurred in many regions of the country</a:t>
            </a:r>
            <a:endParaRPr lang="en-US" dirty="0"/>
          </a:p>
        </p:txBody>
      </p:sp>
      <p:pic>
        <p:nvPicPr>
          <p:cNvPr id="4" name="Picture 3" descr="Ku Klux Klan members in Vancouver, 19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022" y="0"/>
            <a:ext cx="5149387" cy="3810000"/>
          </a:xfrm>
          <a:prstGeom prst="rect">
            <a:avLst/>
          </a:prstGeom>
        </p:spPr>
      </p:pic>
    </p:spTree>
    <p:extLst>
      <p:ext uri="{BB962C8B-B14F-4D97-AF65-F5344CB8AC3E}">
        <p14:creationId xmlns:p14="http://schemas.microsoft.com/office/powerpoint/2010/main" val="34645828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current face of racism</a:t>
            </a:r>
            <a:br>
              <a:rPr lang="en-US" sz="3200" dirty="0" smtClean="0"/>
            </a:br>
            <a:r>
              <a:rPr lang="en-US" sz="3200" dirty="0" smtClean="0"/>
              <a:t>in Canada</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Most Canadians find it difficult to accept that racism is still a problem in Canada today.</a:t>
            </a:r>
          </a:p>
          <a:p>
            <a:r>
              <a:rPr lang="en-US" dirty="0" smtClean="0"/>
              <a:t>Acknowledging the existence of racism has proven difficult because it conflicts with our national self-image as a liberal democratic society grounded on the values of diversity, fairness and equality</a:t>
            </a:r>
          </a:p>
          <a:p>
            <a:r>
              <a:rPr lang="en-US" dirty="0" smtClean="0"/>
              <a:t>It is also, perhaps, all to easy for us to become distracted from putting our own house in order when so much attention is being drawn to the problems our neighbor to the south is having.</a:t>
            </a:r>
          </a:p>
          <a:p>
            <a:endParaRPr lang="en-US" dirty="0"/>
          </a:p>
          <a:p>
            <a:pPr marL="0" indent="0">
              <a:buNone/>
            </a:pPr>
            <a:endParaRPr lang="en-US" dirty="0"/>
          </a:p>
        </p:txBody>
      </p:sp>
    </p:spTree>
    <p:extLst>
      <p:ext uri="{BB962C8B-B14F-4D97-AF65-F5344CB8AC3E}">
        <p14:creationId xmlns:p14="http://schemas.microsoft.com/office/powerpoint/2010/main" val="277423696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r>
              <a:rPr lang="en-US" dirty="0" smtClean="0"/>
              <a:t>In 2010 a cross burning incident occurred in Hants county, Nova Scotia.</a:t>
            </a:r>
          </a:p>
          <a:p>
            <a:r>
              <a:rPr lang="en-US" dirty="0" smtClean="0"/>
              <a:t>In 2012, a Black employee at Leon’s Furniture store in Dartmouth found a </a:t>
            </a:r>
            <a:r>
              <a:rPr lang="en-US" dirty="0"/>
              <a:t>b</a:t>
            </a:r>
            <a:r>
              <a:rPr lang="en-US" dirty="0" smtClean="0"/>
              <a:t>lack statue with a hangman’s noose around its neck on his desk.</a:t>
            </a:r>
          </a:p>
          <a:p>
            <a:r>
              <a:rPr lang="en-US" dirty="0" smtClean="0"/>
              <a:t>In March 2016, a Black teacher on the South </a:t>
            </a:r>
            <a:r>
              <a:rPr lang="en-US" smtClean="0"/>
              <a:t>Shore in  Nova Scotia </a:t>
            </a:r>
            <a:r>
              <a:rPr lang="en-US" dirty="0" smtClean="0"/>
              <a:t>found a hangman’s </a:t>
            </a:r>
            <a:r>
              <a:rPr lang="en-US" smtClean="0"/>
              <a:t>noose on her door.</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026" y="0"/>
            <a:ext cx="5786930" cy="346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32328"/>
      </p:ext>
    </p:extLst>
  </p:cSld>
  <p:clrMapOvr>
    <a:masterClrMapping/>
  </p:clrMapOvr>
  <p:transition xmlns:p14="http://schemas.microsoft.com/office/powerpoint/2010/mai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all Canadians should know</a:t>
            </a:r>
            <a:r>
              <a:rPr lang="en-US" sz="3600" dirty="0"/>
              <a:t>:</a:t>
            </a:r>
          </a:p>
        </p:txBody>
      </p:sp>
      <p:sp>
        <p:nvSpPr>
          <p:cNvPr id="3" name="Content Placeholder 2"/>
          <p:cNvSpPr>
            <a:spLocks noGrp="1"/>
          </p:cNvSpPr>
          <p:nvPr>
            <p:ph idx="1"/>
          </p:nvPr>
        </p:nvSpPr>
        <p:spPr/>
        <p:txBody>
          <a:bodyPr>
            <a:normAutofit lnSpcReduction="10000"/>
          </a:bodyPr>
          <a:lstStyle/>
          <a:p>
            <a:r>
              <a:rPr lang="en-US" dirty="0" smtClean="0"/>
              <a:t>Although most overt forms of racial segregation ended by the 1960s, the culture of racism still exists in Canada today.</a:t>
            </a:r>
          </a:p>
          <a:p>
            <a:r>
              <a:rPr lang="en-US" dirty="0" smtClean="0"/>
              <a:t>Racism in our society is never very far below the surface. Racial violence sometime erupts in our schools, sporting events and in other public places</a:t>
            </a:r>
          </a:p>
          <a:p>
            <a:r>
              <a:rPr lang="en-US" dirty="0" smtClean="0"/>
              <a:t>Blacks are 3-5 times more likely to be carded in Toronto.</a:t>
            </a:r>
          </a:p>
          <a:p>
            <a:r>
              <a:rPr lang="en-US" dirty="0" smtClean="0"/>
              <a:t>Blacks on average earn  less than .80 cents  on every dollar a white worker makes.</a:t>
            </a:r>
            <a:endParaRPr lang="en-US" dirty="0"/>
          </a:p>
        </p:txBody>
      </p:sp>
    </p:spTree>
    <p:extLst>
      <p:ext uri="{BB962C8B-B14F-4D97-AF65-F5344CB8AC3E}">
        <p14:creationId xmlns:p14="http://schemas.microsoft.com/office/powerpoint/2010/main" val="4188051798"/>
      </p:ext>
    </p:extLst>
  </p:cSld>
  <p:clrMapOvr>
    <a:masterClrMapping/>
  </p:clrMapOvr>
  <p:transition xmlns:p14="http://schemas.microsoft.com/office/powerpoint/2010/mai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150898"/>
            <a:ext cx="7457825" cy="1810776"/>
          </a:xfrm>
        </p:spPr>
        <p:txBody>
          <a:bodyPr/>
          <a:lstStyle/>
          <a:p>
            <a:r>
              <a:rPr lang="en-US" sz="2400" dirty="0" smtClean="0"/>
              <a:t>Former lieutenant–governor </a:t>
            </a:r>
            <a:r>
              <a:rPr lang="en-US" sz="2400" dirty="0" err="1" smtClean="0"/>
              <a:t>Mayann</a:t>
            </a:r>
            <a:r>
              <a:rPr lang="en-US" sz="2400" dirty="0" smtClean="0"/>
              <a:t> Francis says she faces racial profiling by store employees in Nova Scotia at least once a month</a:t>
            </a:r>
            <a:r>
              <a:rPr lang="en-US" sz="2000" dirty="0" smtClean="0"/>
              <a:t>.</a:t>
            </a:r>
            <a:br>
              <a:rPr lang="en-US" sz="2000" dirty="0" smtClean="0"/>
            </a:br>
            <a:r>
              <a:rPr lang="en-US" sz="1600" i="1" dirty="0" smtClean="0"/>
              <a:t> CBC news/Nova Scotia,</a:t>
            </a:r>
            <a:r>
              <a:rPr lang="en-US" sz="1600" dirty="0" smtClean="0"/>
              <a:t> March 30, 2016 </a:t>
            </a:r>
            <a:r>
              <a:rPr lang="en-US" sz="2000" dirty="0" smtClean="0"/>
              <a:t/>
            </a:r>
            <a:br>
              <a:rPr lang="en-US" sz="2000" dirty="0" smtClean="0"/>
            </a:br>
            <a:r>
              <a:rPr lang="en-US" sz="2000" dirty="0" smtClean="0"/>
              <a:t/>
            </a:r>
            <a:br>
              <a:rPr lang="en-US" sz="2000" dirty="0" smtClean="0"/>
            </a:br>
            <a:endParaRPr lang="en-US" sz="2000" dirty="0"/>
          </a:p>
        </p:txBody>
      </p:sp>
      <p:pic>
        <p:nvPicPr>
          <p:cNvPr id="4" name="Content Placeholder 3" descr="MA3.png"/>
          <p:cNvPicPr>
            <a:picLocks noGrp="1" noChangeAspect="1"/>
          </p:cNvPicPr>
          <p:nvPr>
            <p:ph idx="1"/>
          </p:nvPr>
        </p:nvPicPr>
        <p:blipFill>
          <a:blip r:embed="rId2">
            <a:extLst>
              <a:ext uri="{28A0092B-C50C-407E-A947-70E740481C1C}">
                <a14:useLocalDpi xmlns:a14="http://schemas.microsoft.com/office/drawing/2010/main" val="0"/>
              </a:ext>
            </a:extLst>
          </a:blip>
          <a:srcRect t="18352" b="18352"/>
          <a:stretch>
            <a:fillRect/>
          </a:stretch>
        </p:blipFill>
        <p:spPr>
          <a:xfrm>
            <a:off x="765175" y="2070100"/>
            <a:ext cx="7612063" cy="4183063"/>
          </a:xfrm>
        </p:spPr>
      </p:pic>
    </p:spTree>
    <p:extLst>
      <p:ext uri="{BB962C8B-B14F-4D97-AF65-F5344CB8AC3E}">
        <p14:creationId xmlns:p14="http://schemas.microsoft.com/office/powerpoint/2010/main" val="1719851580"/>
      </p:ext>
    </p:extLst>
  </p:cSld>
  <p:clrMapOvr>
    <a:masterClrMapping/>
  </p:clrMapOvr>
  <p:transition xmlns:p14="http://schemas.microsoft.com/office/powerpoint/2010/mai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“Shopping while Black”</a:t>
            </a:r>
            <a:endParaRPr lang="en-US" sz="3200" dirty="0"/>
          </a:p>
        </p:txBody>
      </p:sp>
      <p:sp>
        <p:nvSpPr>
          <p:cNvPr id="3" name="Content Placeholder 2"/>
          <p:cNvSpPr>
            <a:spLocks noGrp="1"/>
          </p:cNvSpPr>
          <p:nvPr>
            <p:ph idx="1"/>
          </p:nvPr>
        </p:nvSpPr>
        <p:spPr/>
        <p:txBody>
          <a:bodyPr/>
          <a:lstStyle/>
          <a:p>
            <a:r>
              <a:rPr lang="en-US" dirty="0" err="1" smtClean="0"/>
              <a:t>Mayann</a:t>
            </a:r>
            <a:r>
              <a:rPr lang="en-US" dirty="0" smtClean="0"/>
              <a:t> Francis’ comments were in response to the recent court ruling that found a </a:t>
            </a:r>
            <a:r>
              <a:rPr lang="en-US" dirty="0" err="1" smtClean="0"/>
              <a:t>Sobey’s</a:t>
            </a:r>
            <a:r>
              <a:rPr lang="en-US" dirty="0" smtClean="0"/>
              <a:t> grocery store had discriminated against a Black customer when one of its employees falsely accused the customer of being a repeat shoplifter.</a:t>
            </a:r>
            <a:endParaRPr lang="en-US" dirty="0"/>
          </a:p>
        </p:txBody>
      </p:sp>
    </p:spTree>
    <p:extLst>
      <p:ext uri="{BB962C8B-B14F-4D97-AF65-F5344CB8AC3E}">
        <p14:creationId xmlns:p14="http://schemas.microsoft.com/office/powerpoint/2010/main" val="3677213715"/>
      </p:ext>
    </p:extLst>
  </p:cSld>
  <p:clrMapOvr>
    <a:masterClrMapping/>
  </p:clrMapOvr>
  <p:transition xmlns:p14="http://schemas.microsoft.com/office/powerpoint/2010/mai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 According to a recent study by the Nova Scotia Human Rights Commission, nearly 70% of Black Nova </a:t>
            </a:r>
            <a:r>
              <a:rPr lang="en-US" sz="2400" dirty="0" err="1" smtClean="0"/>
              <a:t>Scotians</a:t>
            </a:r>
            <a:r>
              <a:rPr lang="en-US" sz="2400" dirty="0" smtClean="0"/>
              <a:t> have experienced some form of consumer racial profiling.</a:t>
            </a:r>
            <a:endParaRPr lang="en-US" sz="2400" dirty="0"/>
          </a:p>
        </p:txBody>
      </p:sp>
      <p:pic>
        <p:nvPicPr>
          <p:cNvPr id="4" name="Content Placeholder 3" descr="smart-spending-black-friday.jpg"/>
          <p:cNvPicPr>
            <a:picLocks noGrp="1" noChangeAspect="1"/>
          </p:cNvPicPr>
          <p:nvPr>
            <p:ph idx="1"/>
          </p:nvPr>
        </p:nvPicPr>
        <p:blipFill>
          <a:blip r:embed="rId2">
            <a:extLst>
              <a:ext uri="{28A0092B-C50C-407E-A947-70E740481C1C}">
                <a14:useLocalDpi xmlns:a14="http://schemas.microsoft.com/office/drawing/2010/main" val="0"/>
              </a:ext>
            </a:extLst>
          </a:blip>
          <a:srcRect t="10370" b="10370"/>
          <a:stretch>
            <a:fillRect/>
          </a:stretch>
        </p:blipFill>
        <p:spPr/>
      </p:pic>
    </p:spTree>
    <p:extLst>
      <p:ext uri="{BB962C8B-B14F-4D97-AF65-F5344CB8AC3E}">
        <p14:creationId xmlns:p14="http://schemas.microsoft.com/office/powerpoint/2010/main" val="4005816569"/>
      </p:ext>
    </p:extLst>
  </p:cSld>
  <p:clrMapOvr>
    <a:masterClrMapping/>
  </p:clrMapOvr>
  <p:transition xmlns:p14="http://schemas.microsoft.com/office/powerpoint/2010/mai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Consumer racial profiling</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The Nova Scotia Human Rights report confirmed that this form of racial discrimination was common among the service and retail industries, including:</a:t>
            </a:r>
          </a:p>
          <a:p>
            <a:r>
              <a:rPr lang="en-US" dirty="0" smtClean="0"/>
              <a:t>Grocery, clothing and home improvement stores, as well as, restaurants, hotels and gas stations.</a:t>
            </a:r>
          </a:p>
          <a:p>
            <a:r>
              <a:rPr lang="en-US" dirty="0" smtClean="0"/>
              <a:t>The report also documented incidents of consumer racial profiling involving a wide spectrum of discretionary practices ranging from being ignored or given slow service to more blatant acts such as following targeted customers, refusing to serve them, questioning their ability </a:t>
            </a:r>
            <a:r>
              <a:rPr lang="en-US" dirty="0"/>
              <a:t>t</a:t>
            </a:r>
            <a:r>
              <a:rPr lang="en-US" dirty="0" smtClean="0"/>
              <a:t>o pay for items in the store, verbal abuse, or, wrongful detention, search and arrest.</a:t>
            </a:r>
          </a:p>
          <a:p>
            <a:endParaRPr lang="en-US" dirty="0"/>
          </a:p>
        </p:txBody>
      </p:sp>
    </p:spTree>
    <p:extLst>
      <p:ext uri="{BB962C8B-B14F-4D97-AF65-F5344CB8AC3E}">
        <p14:creationId xmlns:p14="http://schemas.microsoft.com/office/powerpoint/2010/main" val="1105155993"/>
      </p:ext>
    </p:extLst>
  </p:cSld>
  <p:clrMapOvr>
    <a:masterClrMapping/>
  </p:clrMapOvr>
  <p:transition xmlns:p14="http://schemas.microsoft.com/office/powerpoint/2010/mai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149" b="9149"/>
          <a:stretch>
            <a:fillRect/>
          </a:stretch>
        </p:blipFill>
        <p:spPr bwMode="auto">
          <a:xfrm>
            <a:off x="866774" y="1748119"/>
            <a:ext cx="7612065" cy="510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sz="3200" dirty="0" smtClean="0"/>
              <a:t>Viola Desmond’s Canada:</a:t>
            </a:r>
            <a:br>
              <a:rPr lang="en-US" sz="3200" dirty="0" smtClean="0"/>
            </a:br>
            <a:r>
              <a:rPr lang="en-US" sz="2000" dirty="0" smtClean="0"/>
              <a:t>A History of Blacks and Racial Segregation in the Promised Land</a:t>
            </a:r>
            <a:br>
              <a:rPr lang="en-US" sz="2000" dirty="0" smtClean="0"/>
            </a:br>
            <a:r>
              <a:rPr lang="en-US" sz="2800" dirty="0" smtClean="0"/>
              <a:t>Graham Reynolds</a:t>
            </a:r>
            <a:br>
              <a:rPr lang="en-US" sz="2800" dirty="0" smtClean="0"/>
            </a:br>
            <a:r>
              <a:rPr lang="en-US" sz="2000" dirty="0" smtClean="0"/>
              <a:t>With Wanda Robson and Forward by George Elliot Clarke</a:t>
            </a:r>
            <a:endParaRPr lang="en-US" sz="3200" dirty="0"/>
          </a:p>
        </p:txBody>
      </p:sp>
    </p:spTree>
    <p:extLst>
      <p:ext uri="{BB962C8B-B14F-4D97-AF65-F5344CB8AC3E}">
        <p14:creationId xmlns:p14="http://schemas.microsoft.com/office/powerpoint/2010/main" val="1435992139"/>
      </p:ext>
    </p:extLst>
  </p:cSld>
  <p:clrMapOvr>
    <a:masterClrMapping/>
  </p:clrMapOvr>
  <p:transition xmlns:p14="http://schemas.microsoft.com/office/powerpoint/2010/mai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Anti-Black racism is a problem in the workplace</a:t>
            </a:r>
            <a:endParaRPr lang="en-US" sz="3200" dirty="0"/>
          </a:p>
        </p:txBody>
      </p:sp>
      <p:pic>
        <p:nvPicPr>
          <p:cNvPr id="4" name="Content Placeholder 3" descr="blackman-meeting-2015.jpg"/>
          <p:cNvPicPr>
            <a:picLocks noGrp="1" noChangeAspect="1"/>
          </p:cNvPicPr>
          <p:nvPr>
            <p:ph idx="1"/>
          </p:nvPr>
        </p:nvPicPr>
        <p:blipFill>
          <a:blip r:embed="rId2">
            <a:extLst>
              <a:ext uri="{28A0092B-C50C-407E-A947-70E740481C1C}">
                <a14:useLocalDpi xmlns:a14="http://schemas.microsoft.com/office/drawing/2010/main" val="0"/>
              </a:ext>
            </a:extLst>
          </a:blip>
          <a:srcRect t="8817" b="8817"/>
          <a:stretch>
            <a:fillRect/>
          </a:stretch>
        </p:blipFill>
        <p:spPr/>
      </p:pic>
    </p:spTree>
    <p:extLst>
      <p:ext uri="{BB962C8B-B14F-4D97-AF65-F5344CB8AC3E}">
        <p14:creationId xmlns:p14="http://schemas.microsoft.com/office/powerpoint/2010/main" val="3999666172"/>
      </p:ext>
    </p:extLst>
  </p:cSld>
  <p:clrMapOvr>
    <a:masterClrMapping/>
  </p:clrMapOvr>
  <p:transition xmlns:p14="http://schemas.microsoft.com/office/powerpoint/2010/mai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For Blacks today, racism is often a debilitating and degrading daily experience</a:t>
            </a:r>
            <a:endParaRPr lang="en-US" sz="3200" dirty="0"/>
          </a:p>
        </p:txBody>
      </p:sp>
      <p:sp>
        <p:nvSpPr>
          <p:cNvPr id="3" name="Content Placeholder 2"/>
          <p:cNvSpPr>
            <a:spLocks noGrp="1"/>
          </p:cNvSpPr>
          <p:nvPr>
            <p:ph idx="1"/>
          </p:nvPr>
        </p:nvSpPr>
        <p:spPr/>
        <p:txBody>
          <a:bodyPr/>
          <a:lstStyle/>
          <a:p>
            <a:r>
              <a:rPr lang="en-US" dirty="0" smtClean="0"/>
              <a:t>Several recent studies in Ontario have documented the extent of anti-Black racism in the workplace.</a:t>
            </a:r>
          </a:p>
          <a:p>
            <a:r>
              <a:rPr lang="en-US" dirty="0" smtClean="0"/>
              <a:t>A study published in 2015 by the Ontario Alliance of Black School Educators characterized racial discrimination in the workplace as a recurring, routine </a:t>
            </a:r>
            <a:r>
              <a:rPr lang="en-US" dirty="0" smtClean="0"/>
              <a:t>and </a:t>
            </a:r>
            <a:r>
              <a:rPr lang="en-US" dirty="0" smtClean="0"/>
              <a:t>everyday experience.</a:t>
            </a:r>
          </a:p>
          <a:p>
            <a:endParaRPr lang="en-US" dirty="0"/>
          </a:p>
        </p:txBody>
      </p:sp>
    </p:spTree>
    <p:extLst>
      <p:ext uri="{BB962C8B-B14F-4D97-AF65-F5344CB8AC3E}">
        <p14:creationId xmlns:p14="http://schemas.microsoft.com/office/powerpoint/2010/main" val="3955930729"/>
      </p:ext>
    </p:extLst>
  </p:cSld>
  <p:clrMapOvr>
    <a:masterClrMapping/>
  </p:clrMapOvr>
  <p:transition xmlns:p14="http://schemas.microsoft.com/office/powerpoint/2010/mai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Racism is systemic and personal</a:t>
            </a:r>
            <a:endParaRPr lang="en-US" sz="3200" dirty="0"/>
          </a:p>
        </p:txBody>
      </p:sp>
      <p:sp>
        <p:nvSpPr>
          <p:cNvPr id="3" name="Content Placeholder 2"/>
          <p:cNvSpPr>
            <a:spLocks noGrp="1"/>
          </p:cNvSpPr>
          <p:nvPr>
            <p:ph idx="1"/>
          </p:nvPr>
        </p:nvSpPr>
        <p:spPr/>
        <p:txBody>
          <a:bodyPr/>
          <a:lstStyle/>
          <a:p>
            <a:r>
              <a:rPr lang="en-US" dirty="0" smtClean="0"/>
              <a:t>Systemic or institutional racism relates to discriminatory policies, practices, and procedures.</a:t>
            </a:r>
          </a:p>
          <a:p>
            <a:r>
              <a:rPr lang="en-US" dirty="0" smtClean="0"/>
              <a:t>Racism on the personal level involves biases, prejudices, and stereotypes that are held by individuals and often expressed in daily face-to-face interactions.</a:t>
            </a:r>
          </a:p>
        </p:txBody>
      </p:sp>
    </p:spTree>
    <p:extLst>
      <p:ext uri="{BB962C8B-B14F-4D97-AF65-F5344CB8AC3E}">
        <p14:creationId xmlns:p14="http://schemas.microsoft.com/office/powerpoint/2010/main" val="2702376306"/>
      </p:ext>
    </p:extLst>
  </p:cSld>
  <p:clrMapOvr>
    <a:masterClrMapping/>
  </p:clrMapOvr>
  <p:transition xmlns:p14="http://schemas.microsoft.com/office/powerpoint/2010/mai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Racial Stereotypes</a:t>
            </a:r>
            <a:endParaRPr lang="en-US" sz="3200" dirty="0"/>
          </a:p>
        </p:txBody>
      </p:sp>
      <p:sp>
        <p:nvSpPr>
          <p:cNvPr id="3" name="Content Placeholder 2"/>
          <p:cNvSpPr>
            <a:spLocks noGrp="1"/>
          </p:cNvSpPr>
          <p:nvPr>
            <p:ph idx="1"/>
          </p:nvPr>
        </p:nvSpPr>
        <p:spPr/>
        <p:txBody>
          <a:bodyPr/>
          <a:lstStyle/>
          <a:p>
            <a:r>
              <a:rPr lang="en-US" dirty="0" smtClean="0"/>
              <a:t>Racial stereotypes have a subtle and profound effect on  the daily lives of individuals.</a:t>
            </a:r>
          </a:p>
          <a:p>
            <a:r>
              <a:rPr lang="en-US" dirty="0" smtClean="0"/>
              <a:t>Black males, for example, are frequently victims of stereotypes that portray them as being less intelligent than whites, dishonest, lazy, aggressive, physically threatening and not worthy of being treated as equals.</a:t>
            </a:r>
            <a:endParaRPr lang="en-US" dirty="0"/>
          </a:p>
        </p:txBody>
      </p:sp>
    </p:spTree>
    <p:extLst>
      <p:ext uri="{BB962C8B-B14F-4D97-AF65-F5344CB8AC3E}">
        <p14:creationId xmlns:p14="http://schemas.microsoft.com/office/powerpoint/2010/main" val="2046791359"/>
      </p:ext>
    </p:extLst>
  </p:cSld>
  <p:clrMapOvr>
    <a:masterClrMapping/>
  </p:clrMapOvr>
  <p:transition xmlns:p14="http://schemas.microsoft.com/office/powerpoint/2010/mai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common response to racial stereotypes: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A Black male teacher disclosed in the Ontario Alliance of Black School Educators’ study that his strategy for dealing with racial stereotypes was to consciously present himself in such a way that these stereotypes could not be used against him.</a:t>
            </a:r>
          </a:p>
          <a:p>
            <a:r>
              <a:rPr lang="en-US" dirty="0" smtClean="0"/>
              <a:t>At work, he was overdressed and overly formal in his interactions with others and was always careful not to be boisterous or to call attention to himself.</a:t>
            </a:r>
          </a:p>
          <a:p>
            <a:r>
              <a:rPr lang="en-US" dirty="0" smtClean="0"/>
              <a:t>For this Black educator and many other  Blacks in Canada’s labor market, dealing with racial stereotypes involves a constant vigil in which they can never really relax and be themselves.</a:t>
            </a:r>
            <a:endParaRPr lang="en-US" dirty="0"/>
          </a:p>
        </p:txBody>
      </p:sp>
    </p:spTree>
    <p:extLst>
      <p:ext uri="{BB962C8B-B14F-4D97-AF65-F5344CB8AC3E}">
        <p14:creationId xmlns:p14="http://schemas.microsoft.com/office/powerpoint/2010/main" val="1372491145"/>
      </p:ext>
    </p:extLst>
  </p:cSld>
  <p:clrMapOvr>
    <a:masterClrMapping/>
  </p:clrMapOvr>
  <p:transition xmlns:p14="http://schemas.microsoft.com/office/powerpoint/2010/mai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can we do?</a:t>
            </a:r>
            <a:endParaRPr lang="en-US" sz="3600" dirty="0"/>
          </a:p>
        </p:txBody>
      </p:sp>
      <p:sp>
        <p:nvSpPr>
          <p:cNvPr id="3" name="Content Placeholder 2"/>
          <p:cNvSpPr>
            <a:spLocks noGrp="1"/>
          </p:cNvSpPr>
          <p:nvPr>
            <p:ph idx="1"/>
          </p:nvPr>
        </p:nvSpPr>
        <p:spPr/>
        <p:txBody>
          <a:bodyPr/>
          <a:lstStyle/>
          <a:p>
            <a:r>
              <a:rPr lang="en-US" dirty="0" smtClean="0"/>
              <a:t>Overcoming racism requires admitting that the problem exists and we are willing to engage in a open and honest dialogue about the reality of race and race relations in Canada.</a:t>
            </a:r>
          </a:p>
          <a:p>
            <a:pPr lvl="6"/>
            <a:endParaRPr lang="en-US" sz="2600" dirty="0"/>
          </a:p>
          <a:p>
            <a:pPr lvl="6"/>
            <a:endParaRPr lang="en-US" sz="2600" dirty="0" smtClean="0"/>
          </a:p>
          <a:p>
            <a:pPr marL="2054225" lvl="6" indent="0">
              <a:buNone/>
            </a:pPr>
            <a:r>
              <a:rPr lang="en-US" sz="3200" dirty="0" smtClean="0"/>
              <a:t>    Thank You</a:t>
            </a:r>
          </a:p>
        </p:txBody>
      </p:sp>
    </p:spTree>
    <p:extLst>
      <p:ext uri="{BB962C8B-B14F-4D97-AF65-F5344CB8AC3E}">
        <p14:creationId xmlns:p14="http://schemas.microsoft.com/office/powerpoint/2010/main" val="3505744093"/>
      </p:ext>
    </p:extLst>
  </p:cSld>
  <p:clrMapOvr>
    <a:masterClrMapping/>
  </p:clrMapOvr>
  <p:transition xmlns:p14="http://schemas.microsoft.com/office/powerpoint/2010/mai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References:</a:t>
            </a:r>
            <a:endParaRPr lang="en-US" sz="3200" dirty="0"/>
          </a:p>
        </p:txBody>
      </p:sp>
      <p:sp>
        <p:nvSpPr>
          <p:cNvPr id="3" name="Content Placeholder 2"/>
          <p:cNvSpPr>
            <a:spLocks noGrp="1"/>
          </p:cNvSpPr>
          <p:nvPr>
            <p:ph idx="1"/>
          </p:nvPr>
        </p:nvSpPr>
        <p:spPr/>
        <p:txBody>
          <a:bodyPr>
            <a:normAutofit lnSpcReduction="10000"/>
          </a:bodyPr>
          <a:lstStyle/>
          <a:p>
            <a:r>
              <a:rPr lang="en-US" sz="2000" dirty="0" smtClean="0"/>
              <a:t>Francis Henry and Carol </a:t>
            </a:r>
            <a:r>
              <a:rPr lang="en-US" sz="2000" dirty="0" err="1" smtClean="0"/>
              <a:t>Tator</a:t>
            </a:r>
            <a:r>
              <a:rPr lang="en-US" sz="2000" dirty="0" smtClean="0"/>
              <a:t>, </a:t>
            </a:r>
            <a:r>
              <a:rPr lang="en-US" sz="2000" i="1" dirty="0" smtClean="0"/>
              <a:t>The </a:t>
            </a:r>
            <a:r>
              <a:rPr lang="en-US" sz="2000" i="1" dirty="0" err="1" smtClean="0"/>
              <a:t>Colour</a:t>
            </a:r>
            <a:r>
              <a:rPr lang="en-US" sz="2000" i="1" dirty="0" smtClean="0"/>
              <a:t> of Democracy: Racism in Canadian Society </a:t>
            </a:r>
            <a:r>
              <a:rPr lang="en-US" sz="2000" dirty="0" smtClean="0"/>
              <a:t>(Toronto: Thomson and Nelson, 2006).</a:t>
            </a:r>
          </a:p>
          <a:p>
            <a:r>
              <a:rPr lang="en-US" sz="2000" dirty="0" smtClean="0"/>
              <a:t>Ontario Alliance of Black Educators, </a:t>
            </a:r>
            <a:r>
              <a:rPr lang="en-US" sz="2000" i="1" dirty="0" smtClean="0"/>
              <a:t>Voices of Ontario Black Educators </a:t>
            </a:r>
            <a:r>
              <a:rPr lang="en-US" sz="2000" dirty="0" smtClean="0"/>
              <a:t>(Toronto: Turner Consulting group, 2015).</a:t>
            </a:r>
          </a:p>
          <a:p>
            <a:r>
              <a:rPr lang="en-US" sz="2000" dirty="0" smtClean="0"/>
              <a:t>Graham Reynolds, </a:t>
            </a:r>
            <a:r>
              <a:rPr lang="en-US" sz="2000" i="1" dirty="0" smtClean="0"/>
              <a:t>Viola Desmond’s Canada: A History of Blacks and Racial Segregation in the Promised Land, </a:t>
            </a:r>
            <a:r>
              <a:rPr lang="en-US" sz="2000" dirty="0" smtClean="0"/>
              <a:t>(Winnipeg: </a:t>
            </a:r>
            <a:r>
              <a:rPr lang="en-US" sz="2000" dirty="0" err="1" smtClean="0"/>
              <a:t>Fernwood</a:t>
            </a:r>
            <a:r>
              <a:rPr lang="en-US" sz="2000" dirty="0" smtClean="0"/>
              <a:t> Publishing, 2016).</a:t>
            </a:r>
          </a:p>
          <a:p>
            <a:r>
              <a:rPr lang="en-US" sz="2000" dirty="0" smtClean="0"/>
              <a:t>Nova Scotia Human Rights Commission, </a:t>
            </a:r>
            <a:r>
              <a:rPr lang="en-US" sz="2000" i="1" dirty="0" smtClean="0"/>
              <a:t>Working Together to Better Serve All Nova </a:t>
            </a:r>
            <a:r>
              <a:rPr lang="en-US" sz="2000" i="1" dirty="0" err="1" smtClean="0"/>
              <a:t>Scotians</a:t>
            </a:r>
            <a:r>
              <a:rPr lang="en-US" sz="2000" i="1" dirty="0" smtClean="0"/>
              <a:t>: A Report on Consumer Racial Profiling in Nova Scotia </a:t>
            </a:r>
            <a:r>
              <a:rPr lang="en-US" sz="2000" dirty="0" smtClean="0"/>
              <a:t>(Halifax: Government of Nova Scotia Publication, 2013)</a:t>
            </a:r>
          </a:p>
          <a:p>
            <a:endParaRPr lang="en-US" dirty="0" smtClean="0"/>
          </a:p>
          <a:p>
            <a:endParaRPr lang="en-US" dirty="0"/>
          </a:p>
        </p:txBody>
      </p:sp>
    </p:spTree>
    <p:extLst>
      <p:ext uri="{BB962C8B-B14F-4D97-AF65-F5344CB8AC3E}">
        <p14:creationId xmlns:p14="http://schemas.microsoft.com/office/powerpoint/2010/main" val="1840611810"/>
      </p:ext>
    </p:extLst>
  </p:cSld>
  <p:clrMapOvr>
    <a:masterClrMapping/>
  </p:clrMapOvr>
  <p:transition xmlns:p14="http://schemas.microsoft.com/office/powerpoint/2010/mai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t>
            </a:r>
            <a:r>
              <a:rPr lang="en-US" sz="3600" i="1" dirty="0" smtClean="0"/>
              <a:t>Viola Desmond’s Canada</a:t>
            </a:r>
            <a:r>
              <a:rPr lang="en-US" sz="3600" dirty="0" smtClean="0"/>
              <a:t>: </a:t>
            </a:r>
            <a:br>
              <a:rPr lang="en-US" sz="3600" dirty="0" smtClean="0"/>
            </a:br>
            <a:r>
              <a:rPr lang="en-US" sz="2000" dirty="0" smtClean="0"/>
              <a:t> </a:t>
            </a:r>
            <a:r>
              <a:rPr lang="en-US" sz="2000" i="1" dirty="0" smtClean="0"/>
              <a:t>A History of Blacks and Racial Segregation in the Promised Land</a:t>
            </a:r>
            <a:endParaRPr lang="en-US" sz="3600" dirty="0"/>
          </a:p>
        </p:txBody>
      </p:sp>
      <p:sp>
        <p:nvSpPr>
          <p:cNvPr id="3" name="Content Placeholder 2"/>
          <p:cNvSpPr>
            <a:spLocks noGrp="1"/>
          </p:cNvSpPr>
          <p:nvPr>
            <p:ph idx="1"/>
          </p:nvPr>
        </p:nvSpPr>
        <p:spPr/>
        <p:txBody>
          <a:bodyPr/>
          <a:lstStyle/>
          <a:p>
            <a:r>
              <a:rPr lang="en-US" dirty="0" smtClean="0"/>
              <a:t>The book is written for the general reader as well as all students of Canadian history. </a:t>
            </a:r>
          </a:p>
          <a:p>
            <a:r>
              <a:rPr lang="en-US" dirty="0" smtClean="0"/>
              <a:t>It provides readers with a concise  narrative of the Black experience in Canada from slavery under French and British rule in the late seventeenth century to the struggle for racial equality in the  twentieth century</a:t>
            </a:r>
          </a:p>
        </p:txBody>
      </p:sp>
    </p:spTree>
    <p:extLst>
      <p:ext uri="{BB962C8B-B14F-4D97-AF65-F5344CB8AC3E}">
        <p14:creationId xmlns:p14="http://schemas.microsoft.com/office/powerpoint/2010/main" val="381373363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need is there for this book?</a:t>
            </a:r>
            <a:endParaRPr lang="en-US" sz="3600" dirty="0"/>
          </a:p>
        </p:txBody>
      </p:sp>
      <p:sp>
        <p:nvSpPr>
          <p:cNvPr id="3" name="Content Placeholder 2"/>
          <p:cNvSpPr>
            <a:spLocks noGrp="1"/>
          </p:cNvSpPr>
          <p:nvPr>
            <p:ph idx="1"/>
          </p:nvPr>
        </p:nvSpPr>
        <p:spPr/>
        <p:txBody>
          <a:bodyPr/>
          <a:lstStyle/>
          <a:p>
            <a:pPr marL="0" indent="0">
              <a:buNone/>
            </a:pPr>
            <a:r>
              <a:rPr lang="en-US" dirty="0" smtClean="0"/>
              <a:t>The majority of Canadians have very little understanding of the Black experience in Canada and the central role race has played in Canadian history.  </a:t>
            </a:r>
          </a:p>
        </p:txBody>
      </p:sp>
    </p:spTree>
    <p:extLst>
      <p:ext uri="{BB962C8B-B14F-4D97-AF65-F5344CB8AC3E}">
        <p14:creationId xmlns:p14="http://schemas.microsoft.com/office/powerpoint/2010/main" val="340060088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new in </a:t>
            </a:r>
            <a:r>
              <a:rPr lang="en-US" sz="3600" i="1" dirty="0" smtClean="0"/>
              <a:t>Viola Desmond’s Canada?</a:t>
            </a:r>
            <a:endParaRPr lang="en-US" sz="3600" dirty="0"/>
          </a:p>
        </p:txBody>
      </p:sp>
      <p:sp>
        <p:nvSpPr>
          <p:cNvPr id="3" name="Content Placeholder 2"/>
          <p:cNvSpPr>
            <a:spLocks noGrp="1"/>
          </p:cNvSpPr>
          <p:nvPr>
            <p:ph idx="1"/>
          </p:nvPr>
        </p:nvSpPr>
        <p:spPr/>
        <p:txBody>
          <a:bodyPr/>
          <a:lstStyle/>
          <a:p>
            <a:r>
              <a:rPr lang="en-US" dirty="0" smtClean="0"/>
              <a:t>The book is the first comprehensive and authoritative account of the Viola Desmond story as told, in part, by Wanda Robson, Viola’s youngest sister.</a:t>
            </a:r>
          </a:p>
          <a:p>
            <a:r>
              <a:rPr lang="en-US" i="1" dirty="0" smtClean="0"/>
              <a:t>Viola Desmond’s Canada</a:t>
            </a:r>
            <a:r>
              <a:rPr lang="en-US" dirty="0" smtClean="0"/>
              <a:t> also includes new historical  insights and documents never before published.  </a:t>
            </a:r>
            <a:endParaRPr lang="en-US" i="1" dirty="0"/>
          </a:p>
        </p:txBody>
      </p:sp>
    </p:spTree>
    <p:extLst>
      <p:ext uri="{BB962C8B-B14F-4D97-AF65-F5344CB8AC3E}">
        <p14:creationId xmlns:p14="http://schemas.microsoft.com/office/powerpoint/2010/main" val="306548596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689068"/>
            <a:ext cx="7640639" cy="390432"/>
          </a:xfrm>
        </p:spPr>
        <p:txBody>
          <a:bodyPr/>
          <a:lstStyle/>
          <a:p>
            <a:r>
              <a:rPr lang="en-US" sz="3600" dirty="0" smtClean="0"/>
              <a:t>Viola Desmond</a:t>
            </a:r>
            <a:br>
              <a:rPr lang="en-US" sz="3600" dirty="0" smtClean="0"/>
            </a:br>
            <a:r>
              <a:rPr lang="en-US" sz="3600" dirty="0" smtClean="0"/>
              <a:t>Canada’s Rosa Parks</a:t>
            </a:r>
            <a:endParaRPr lang="en-US" sz="3600" dirty="0"/>
          </a:p>
        </p:txBody>
      </p:sp>
      <p:pic>
        <p:nvPicPr>
          <p:cNvPr id="4" name="Content Placeholder 3"/>
          <p:cNvPicPr>
            <a:picLocks noGrp="1" noChangeAspect="1"/>
          </p:cNvPicPr>
          <p:nvPr>
            <p:ph idx="1"/>
          </p:nvPr>
        </p:nvPicPr>
        <p:blipFill>
          <a:blip r:embed="rId2"/>
          <a:srcRect t="12863" b="12863"/>
          <a:stretch>
            <a:fillRect/>
          </a:stretch>
        </p:blipFill>
        <p:spPr>
          <a:xfrm>
            <a:off x="1127409" y="2163979"/>
            <a:ext cx="7036587" cy="4070132"/>
          </a:xfrm>
        </p:spPr>
      </p:pic>
    </p:spTree>
    <p:extLst>
      <p:ext uri="{BB962C8B-B14F-4D97-AF65-F5344CB8AC3E}">
        <p14:creationId xmlns:p14="http://schemas.microsoft.com/office/powerpoint/2010/main" val="266932123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many Canadians know</a:t>
            </a:r>
            <a:br>
              <a:rPr lang="en-US" sz="3600" dirty="0" smtClean="0"/>
            </a:br>
            <a:r>
              <a:rPr lang="en-US" sz="3600" dirty="0" smtClean="0"/>
              <a:t>the Viola Desmond story? </a:t>
            </a:r>
            <a:br>
              <a:rPr lang="en-US" sz="3600" dirty="0" smtClean="0"/>
            </a:b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In 1946, Viola Desmond stood up against the practice of racial segregation in Nova Scotia by refusing to give up her seat in a whites-only section of a theater in New Glasgow. She was forcefully removed from the theatre and arrested. </a:t>
            </a:r>
          </a:p>
          <a:p>
            <a:r>
              <a:rPr lang="en-US" dirty="0" smtClean="0"/>
              <a:t>After spending the night in jail she was brought before a local magistrate and found guilty of defrauding the province of one cent in amusement tax.</a:t>
            </a:r>
          </a:p>
          <a:p>
            <a:r>
              <a:rPr lang="en-US" dirty="0" smtClean="0"/>
              <a:t> That was the difference in tax between the the ticket she was given for the Black section and the ticket for the whites-only section of the theatre.</a:t>
            </a:r>
            <a:endParaRPr lang="en-US" dirty="0"/>
          </a:p>
        </p:txBody>
      </p:sp>
    </p:spTree>
    <p:extLst>
      <p:ext uri="{BB962C8B-B14F-4D97-AF65-F5344CB8AC3E}">
        <p14:creationId xmlns:p14="http://schemas.microsoft.com/office/powerpoint/2010/main" val="3752531087"/>
      </p:ext>
    </p:extLst>
  </p:cSld>
  <p:clrMapOvr>
    <a:masterClrMapping/>
  </p:clrMapOvr>
  <p:transition xmlns:p14="http://schemas.microsoft.com/office/powerpoint/2010/mai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Viola Desmond is a symbol of a forgotten generation of Canadian</a:t>
            </a:r>
            <a:br>
              <a:rPr lang="en-US" sz="3200" dirty="0" smtClean="0"/>
            </a:br>
            <a:r>
              <a:rPr lang="en-US" sz="3200" dirty="0" smtClean="0"/>
              <a:t> civil rights activists</a:t>
            </a:r>
            <a:endParaRPr lang="en-US" sz="3200" dirty="0"/>
          </a:p>
        </p:txBody>
      </p:sp>
      <p:sp>
        <p:nvSpPr>
          <p:cNvPr id="3" name="Content Placeholder 2"/>
          <p:cNvSpPr>
            <a:spLocks noGrp="1"/>
          </p:cNvSpPr>
          <p:nvPr>
            <p:ph idx="1"/>
          </p:nvPr>
        </p:nvSpPr>
        <p:spPr>
          <a:xfrm>
            <a:off x="826649" y="1951522"/>
            <a:ext cx="7612064" cy="4182035"/>
          </a:xfrm>
        </p:spPr>
        <p:txBody>
          <a:bodyPr/>
          <a:lstStyle/>
          <a:p>
            <a:r>
              <a:rPr lang="en-US" dirty="0"/>
              <a:t>Carrie Best</a:t>
            </a:r>
          </a:p>
          <a:p>
            <a:r>
              <a:rPr lang="en-US" dirty="0" smtClean="0"/>
              <a:t>C</a:t>
            </a:r>
          </a:p>
          <a:p>
            <a:endParaRPr lang="en-US" dirty="0"/>
          </a:p>
          <a:p>
            <a:endParaRPr lang="en-US" dirty="0" smtClean="0"/>
          </a:p>
          <a:p>
            <a:pPr marL="0" indent="0">
              <a:buNone/>
            </a:pPr>
            <a:r>
              <a:rPr lang="en-US" dirty="0" smtClean="0"/>
              <a:t>                                                                    </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49" y="2002584"/>
            <a:ext cx="1870075"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624" y="2010905"/>
            <a:ext cx="1638300" cy="238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274" y="3885657"/>
            <a:ext cx="1460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702" y="1934881"/>
            <a:ext cx="1708150" cy="23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2" y="1951522"/>
            <a:ext cx="1933699"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158" y="4173202"/>
            <a:ext cx="2026810" cy="206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72435" y="4391680"/>
            <a:ext cx="1445628" cy="338554"/>
          </a:xfrm>
          <a:prstGeom prst="rect">
            <a:avLst/>
          </a:prstGeom>
          <a:noFill/>
        </p:spPr>
        <p:txBody>
          <a:bodyPr wrap="none" rtlCol="0">
            <a:spAutoFit/>
          </a:bodyPr>
          <a:lstStyle/>
          <a:p>
            <a:r>
              <a:rPr lang="en-US" sz="1600" dirty="0" smtClean="0"/>
              <a:t>Hugh Burnett</a:t>
            </a:r>
            <a:endParaRPr lang="en-US" sz="1600" dirty="0"/>
          </a:p>
        </p:txBody>
      </p:sp>
      <p:sp>
        <p:nvSpPr>
          <p:cNvPr id="13" name="TextBox 12"/>
          <p:cNvSpPr txBox="1"/>
          <p:nvPr/>
        </p:nvSpPr>
        <p:spPr>
          <a:xfrm>
            <a:off x="2571748" y="1633252"/>
            <a:ext cx="1989209" cy="338554"/>
          </a:xfrm>
          <a:prstGeom prst="rect">
            <a:avLst/>
          </a:prstGeom>
          <a:noFill/>
        </p:spPr>
        <p:txBody>
          <a:bodyPr wrap="square" rtlCol="0">
            <a:spAutoFit/>
          </a:bodyPr>
          <a:lstStyle/>
          <a:p>
            <a:r>
              <a:rPr lang="en-US" sz="1600" dirty="0" smtClean="0"/>
              <a:t> </a:t>
            </a:r>
            <a:r>
              <a:rPr lang="en-US" sz="1600" dirty="0" err="1" smtClean="0"/>
              <a:t>Kalmen</a:t>
            </a:r>
            <a:r>
              <a:rPr lang="en-US" sz="1600" dirty="0" smtClean="0"/>
              <a:t> </a:t>
            </a:r>
            <a:r>
              <a:rPr lang="en-US" sz="1600" dirty="0" err="1" smtClean="0"/>
              <a:t>Kaplansky</a:t>
            </a:r>
            <a:r>
              <a:rPr lang="en-US" sz="1600" dirty="0" smtClean="0"/>
              <a:t>   </a:t>
            </a:r>
            <a:endParaRPr lang="en-US" sz="1600" dirty="0"/>
          </a:p>
        </p:txBody>
      </p:sp>
      <p:sp>
        <p:nvSpPr>
          <p:cNvPr id="17" name="TextBox 16"/>
          <p:cNvSpPr txBox="1"/>
          <p:nvPr/>
        </p:nvSpPr>
        <p:spPr>
          <a:xfrm>
            <a:off x="4814956" y="1596327"/>
            <a:ext cx="1656521" cy="338554"/>
          </a:xfrm>
          <a:prstGeom prst="rect">
            <a:avLst/>
          </a:prstGeom>
          <a:noFill/>
        </p:spPr>
        <p:txBody>
          <a:bodyPr wrap="square" rtlCol="0">
            <a:spAutoFit/>
          </a:bodyPr>
          <a:lstStyle/>
          <a:p>
            <a:r>
              <a:rPr lang="en-US" sz="1600" dirty="0" err="1" smtClean="0"/>
              <a:t>Pearleen</a:t>
            </a:r>
            <a:r>
              <a:rPr lang="en-US" sz="1600" dirty="0" smtClean="0"/>
              <a:t> Oliver</a:t>
            </a:r>
            <a:endParaRPr lang="en-US" sz="1600" dirty="0"/>
          </a:p>
        </p:txBody>
      </p:sp>
      <p:sp>
        <p:nvSpPr>
          <p:cNvPr id="19" name="TextBox 18"/>
          <p:cNvSpPr txBox="1"/>
          <p:nvPr/>
        </p:nvSpPr>
        <p:spPr>
          <a:xfrm>
            <a:off x="4286158" y="6238825"/>
            <a:ext cx="1842972" cy="338554"/>
          </a:xfrm>
          <a:prstGeom prst="rect">
            <a:avLst/>
          </a:prstGeom>
          <a:noFill/>
        </p:spPr>
        <p:txBody>
          <a:bodyPr wrap="square" rtlCol="0">
            <a:spAutoFit/>
          </a:bodyPr>
          <a:lstStyle/>
          <a:p>
            <a:r>
              <a:rPr lang="en-US" sz="1600" dirty="0" smtClean="0"/>
              <a:t>  Viola Desmond  </a:t>
            </a:r>
            <a:endParaRPr lang="en-US" sz="1600" dirty="0"/>
          </a:p>
        </p:txBody>
      </p:sp>
      <p:sp>
        <p:nvSpPr>
          <p:cNvPr id="21" name="TextBox 20"/>
          <p:cNvSpPr txBox="1"/>
          <p:nvPr/>
        </p:nvSpPr>
        <p:spPr>
          <a:xfrm>
            <a:off x="2102274" y="6133557"/>
            <a:ext cx="1605787" cy="338554"/>
          </a:xfrm>
          <a:prstGeom prst="rect">
            <a:avLst/>
          </a:prstGeom>
          <a:noFill/>
        </p:spPr>
        <p:txBody>
          <a:bodyPr wrap="square" rtlCol="0">
            <a:spAutoFit/>
          </a:bodyPr>
          <a:lstStyle/>
          <a:p>
            <a:r>
              <a:rPr lang="en-US" sz="1600" dirty="0" smtClean="0"/>
              <a:t>Carrie M Best </a:t>
            </a:r>
            <a:endParaRPr lang="en-US" sz="1600" dirty="0"/>
          </a:p>
        </p:txBody>
      </p:sp>
      <p:sp>
        <p:nvSpPr>
          <p:cNvPr id="23" name="TextBox 22"/>
          <p:cNvSpPr txBox="1"/>
          <p:nvPr/>
        </p:nvSpPr>
        <p:spPr>
          <a:xfrm>
            <a:off x="6780702" y="4414360"/>
            <a:ext cx="1708150" cy="338554"/>
          </a:xfrm>
          <a:prstGeom prst="rect">
            <a:avLst/>
          </a:prstGeom>
          <a:noFill/>
        </p:spPr>
        <p:txBody>
          <a:bodyPr wrap="square" rtlCol="0">
            <a:spAutoFit/>
          </a:bodyPr>
          <a:lstStyle/>
          <a:p>
            <a:r>
              <a:rPr lang="en-US" sz="1600" dirty="0" smtClean="0"/>
              <a:t>Stanley Grizzle</a:t>
            </a:r>
            <a:endParaRPr lang="en-US" sz="1600" dirty="0"/>
          </a:p>
        </p:txBody>
      </p:sp>
      <p:pic>
        <p:nvPicPr>
          <p:cNvPr id="24" name="Picture 23"/>
          <p:cNvPicPr/>
          <p:nvPr/>
        </p:nvPicPr>
        <p:blipFill>
          <a:blip r:embed="rId8">
            <a:extLst>
              <a:ext uri="{28A0092B-C50C-407E-A947-70E740481C1C}">
                <a14:useLocalDpi xmlns:a14="http://schemas.microsoft.com/office/drawing/2010/main" val="0"/>
              </a:ext>
            </a:extLst>
          </a:blip>
          <a:srcRect/>
          <a:stretch>
            <a:fillRect/>
          </a:stretch>
        </p:blipFill>
        <p:spPr bwMode="auto">
          <a:xfrm>
            <a:off x="6471477" y="3885658"/>
            <a:ext cx="1782926" cy="2269394"/>
          </a:xfrm>
          <a:prstGeom prst="rect">
            <a:avLst/>
          </a:prstGeom>
          <a:noFill/>
          <a:ln>
            <a:noFill/>
          </a:ln>
        </p:spPr>
      </p:pic>
      <p:sp>
        <p:nvSpPr>
          <p:cNvPr id="26" name="TextBox 25"/>
          <p:cNvSpPr txBox="1"/>
          <p:nvPr/>
        </p:nvSpPr>
        <p:spPr>
          <a:xfrm>
            <a:off x="6780702" y="1633252"/>
            <a:ext cx="1708150" cy="338554"/>
          </a:xfrm>
          <a:prstGeom prst="rect">
            <a:avLst/>
          </a:prstGeom>
          <a:noFill/>
        </p:spPr>
        <p:txBody>
          <a:bodyPr wrap="square" rtlCol="0">
            <a:spAutoFit/>
          </a:bodyPr>
          <a:lstStyle/>
          <a:p>
            <a:r>
              <a:rPr lang="en-US" sz="1600" dirty="0" smtClean="0"/>
              <a:t>Stanley Grizzle</a:t>
            </a:r>
            <a:endParaRPr lang="en-US" sz="1600" dirty="0"/>
          </a:p>
        </p:txBody>
      </p:sp>
      <p:sp>
        <p:nvSpPr>
          <p:cNvPr id="27" name="TextBox 26"/>
          <p:cNvSpPr txBox="1"/>
          <p:nvPr/>
        </p:nvSpPr>
        <p:spPr>
          <a:xfrm>
            <a:off x="6471477" y="6238825"/>
            <a:ext cx="1782926" cy="338554"/>
          </a:xfrm>
          <a:prstGeom prst="rect">
            <a:avLst/>
          </a:prstGeom>
          <a:noFill/>
        </p:spPr>
        <p:txBody>
          <a:bodyPr wrap="square" rtlCol="0">
            <a:spAutoFit/>
          </a:bodyPr>
          <a:lstStyle/>
          <a:p>
            <a:r>
              <a:rPr lang="en-US" sz="1600" dirty="0" smtClean="0"/>
              <a:t>Donald Moore</a:t>
            </a:r>
            <a:endParaRPr lang="en-US" sz="1600" dirty="0"/>
          </a:p>
        </p:txBody>
      </p:sp>
    </p:spTree>
    <p:extLst>
      <p:ext uri="{BB962C8B-B14F-4D97-AF65-F5344CB8AC3E}">
        <p14:creationId xmlns:p14="http://schemas.microsoft.com/office/powerpoint/2010/main" val="2561053640"/>
      </p:ext>
    </p:extLst>
  </p:cSld>
  <p:clrMapOvr>
    <a:masterClrMapping/>
  </p:clrMapOvr>
  <p:transition xmlns:p14="http://schemas.microsoft.com/office/powerpoint/2010/mai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culture of racism existed</a:t>
            </a:r>
            <a:br>
              <a:rPr lang="en-US" sz="3600" dirty="0" smtClean="0"/>
            </a:br>
            <a:r>
              <a:rPr lang="en-US" sz="3600" dirty="0" smtClean="0"/>
              <a:t>in Canada during most of the twentieth century</a:t>
            </a:r>
            <a:endParaRPr lang="en-US" sz="3600" dirty="0"/>
          </a:p>
        </p:txBody>
      </p:sp>
      <p:sp>
        <p:nvSpPr>
          <p:cNvPr id="3" name="Content Placeholder 2"/>
          <p:cNvSpPr>
            <a:spLocks noGrp="1"/>
          </p:cNvSpPr>
          <p:nvPr>
            <p:ph idx="1"/>
          </p:nvPr>
        </p:nvSpPr>
        <p:spPr/>
        <p:txBody>
          <a:bodyPr/>
          <a:lstStyle/>
          <a:p>
            <a:r>
              <a:rPr lang="en-US" dirty="0" smtClean="0"/>
              <a:t>An uneven pattern of racial segregation existed in most regions of the country. </a:t>
            </a:r>
          </a:p>
          <a:p>
            <a:r>
              <a:rPr lang="en-US" dirty="0" smtClean="0"/>
              <a:t>Blacks were excluded from hotels and restaurants while many theatres, schools and neighborhoods were segregated.</a:t>
            </a:r>
          </a:p>
          <a:p>
            <a:r>
              <a:rPr lang="en-US" dirty="0" smtClean="0"/>
              <a:t> Even Black veterans of WW II  were  refused service and denied even a cup of coffee in many restaurants and cafes in Ontario and Nova Scotia.</a:t>
            </a:r>
          </a:p>
          <a:p>
            <a:endParaRPr lang="en-US" dirty="0"/>
          </a:p>
        </p:txBody>
      </p:sp>
    </p:spTree>
    <p:extLst>
      <p:ext uri="{BB962C8B-B14F-4D97-AF65-F5344CB8AC3E}">
        <p14:creationId xmlns:p14="http://schemas.microsoft.com/office/powerpoint/2010/main" val="1331137297"/>
      </p:ext>
    </p:extLst>
  </p:cSld>
  <p:clrMapOvr>
    <a:masterClrMapping/>
  </p:clrMapOvr>
  <p:transition xmlns:p14="http://schemas.microsoft.com/office/powerpoint/2010/main" spd="slow">
    <p:wipe/>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34184</TotalTime>
  <Words>1326</Words>
  <Application>Microsoft Macintosh PowerPoint</Application>
  <PresentationFormat>On-screen Show (4:3)</PresentationFormat>
  <Paragraphs>98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Habitat</vt:lpstr>
      <vt:lpstr>Viola Desmond’s Canada: Confronting Racism in  the Promised Land</vt:lpstr>
      <vt:lpstr>Viola Desmond’s Canada: A History of Blacks and Racial Segregation in the Promised Land Graham Reynolds With Wanda Robson and Forward by George Elliot Clarke</vt:lpstr>
      <vt:lpstr>  Viola Desmond’s Canada:   A History of Blacks and Racial Segregation in the Promised Land</vt:lpstr>
      <vt:lpstr>What need is there for this book?</vt:lpstr>
      <vt:lpstr>What is new in Viola Desmond’s Canada?</vt:lpstr>
      <vt:lpstr>Viola Desmond Canada’s Rosa Parks</vt:lpstr>
      <vt:lpstr>How many Canadians know the Viola Desmond story?  </vt:lpstr>
      <vt:lpstr>Viola Desmond is a symbol of a forgotten generation of Canadian  civil rights activists</vt:lpstr>
      <vt:lpstr>A culture of racism existed in Canada during most of the twentieth century</vt:lpstr>
      <vt:lpstr>Dresden, Ontario 1949</vt:lpstr>
      <vt:lpstr>PowerPoint Presentation</vt:lpstr>
      <vt:lpstr>PowerPoint Presentation</vt:lpstr>
      <vt:lpstr>The current face of racism in Canada</vt:lpstr>
      <vt:lpstr>PowerPoint Presentation</vt:lpstr>
      <vt:lpstr>What all Canadians should know:</vt:lpstr>
      <vt:lpstr>Former lieutenant–governor Mayann Francis says she faces racial profiling by store employees in Nova Scotia at least once a month.  CBC news/Nova Scotia, March 30, 2016   </vt:lpstr>
      <vt:lpstr>“Shopping while Black”</vt:lpstr>
      <vt:lpstr> According to a recent study by the Nova Scotia Human Rights Commission, nearly 70% of Black Nova Scotians have experienced some form of consumer racial profiling.</vt:lpstr>
      <vt:lpstr>Consumer racial profiling</vt:lpstr>
      <vt:lpstr>Anti-Black racism is a problem in the workplace</vt:lpstr>
      <vt:lpstr>For Blacks today, racism is often a debilitating and degrading daily experience</vt:lpstr>
      <vt:lpstr>Racism is systemic and personal</vt:lpstr>
      <vt:lpstr>Racial Stereotypes</vt:lpstr>
      <vt:lpstr>A common response to racial stereotypes:</vt:lpstr>
      <vt:lpstr>What can we do?</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Viola Desmond’s Canada</dc:title>
  <dc:creator>Joel Stern</dc:creator>
  <cp:lastModifiedBy>Joel Stern</cp:lastModifiedBy>
  <cp:revision>63</cp:revision>
  <cp:lastPrinted>2016-05-07T15:58:58Z</cp:lastPrinted>
  <dcterms:created xsi:type="dcterms:W3CDTF">2016-01-21T17:50:09Z</dcterms:created>
  <dcterms:modified xsi:type="dcterms:W3CDTF">2016-05-29T17:03:51Z</dcterms:modified>
</cp:coreProperties>
</file>