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A25"/>
    <a:srgbClr val="FBF3A1"/>
    <a:srgbClr val="73B335"/>
    <a:srgbClr val="F2C71E"/>
    <a:srgbClr val="185998"/>
    <a:srgbClr val="E8A1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snapToObjects="1">
      <p:cViewPr>
        <p:scale>
          <a:sx n="157" d="100"/>
          <a:sy n="157" d="100"/>
        </p:scale>
        <p:origin x="-294"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BC2A209E-056C-B04A-8027-D41B854D9DC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906CE-2E48-A043-8401-DD14015E6AE4}" type="slidenum">
              <a:rPr lang="en-US" smtClean="0"/>
              <a:t>‹#›</a:t>
            </a:fld>
            <a:endParaRPr lang="en-US"/>
          </a:p>
        </p:txBody>
      </p:sp>
    </p:spTree>
    <p:extLst>
      <p:ext uri="{BB962C8B-B14F-4D97-AF65-F5344CB8AC3E}">
        <p14:creationId xmlns:p14="http://schemas.microsoft.com/office/powerpoint/2010/main" val="312026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2A209E-056C-B04A-8027-D41B854D9DC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906CE-2E48-A043-8401-DD14015E6AE4}" type="slidenum">
              <a:rPr lang="en-US" smtClean="0"/>
              <a:t>‹#›</a:t>
            </a:fld>
            <a:endParaRPr lang="en-US"/>
          </a:p>
        </p:txBody>
      </p:sp>
    </p:spTree>
    <p:extLst>
      <p:ext uri="{BB962C8B-B14F-4D97-AF65-F5344CB8AC3E}">
        <p14:creationId xmlns:p14="http://schemas.microsoft.com/office/powerpoint/2010/main" val="178172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2A209E-056C-B04A-8027-D41B854D9DC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906CE-2E48-A043-8401-DD14015E6AE4}" type="slidenum">
              <a:rPr lang="en-US" smtClean="0"/>
              <a:t>‹#›</a:t>
            </a:fld>
            <a:endParaRPr lang="en-US"/>
          </a:p>
        </p:txBody>
      </p:sp>
    </p:spTree>
    <p:extLst>
      <p:ext uri="{BB962C8B-B14F-4D97-AF65-F5344CB8AC3E}">
        <p14:creationId xmlns:p14="http://schemas.microsoft.com/office/powerpoint/2010/main" val="254071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C2A209E-056C-B04A-8027-D41B854D9DC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906CE-2E48-A043-8401-DD14015E6AE4}" type="slidenum">
              <a:rPr lang="en-US" smtClean="0"/>
              <a:t>‹#›</a:t>
            </a:fld>
            <a:endParaRPr lang="en-US"/>
          </a:p>
        </p:txBody>
      </p:sp>
    </p:spTree>
    <p:extLst>
      <p:ext uri="{BB962C8B-B14F-4D97-AF65-F5344CB8AC3E}">
        <p14:creationId xmlns:p14="http://schemas.microsoft.com/office/powerpoint/2010/main" val="4262424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C2A209E-056C-B04A-8027-D41B854D9DC7}"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F906CE-2E48-A043-8401-DD14015E6AE4}" type="slidenum">
              <a:rPr lang="en-US" smtClean="0"/>
              <a:t>‹#›</a:t>
            </a:fld>
            <a:endParaRPr lang="en-US"/>
          </a:p>
        </p:txBody>
      </p:sp>
    </p:spTree>
    <p:extLst>
      <p:ext uri="{BB962C8B-B14F-4D97-AF65-F5344CB8AC3E}">
        <p14:creationId xmlns:p14="http://schemas.microsoft.com/office/powerpoint/2010/main" val="356999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BC2A209E-056C-B04A-8027-D41B854D9DC7}"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906CE-2E48-A043-8401-DD14015E6AE4}" type="slidenum">
              <a:rPr lang="en-US" smtClean="0"/>
              <a:t>‹#›</a:t>
            </a:fld>
            <a:endParaRPr lang="en-US"/>
          </a:p>
        </p:txBody>
      </p:sp>
    </p:spTree>
    <p:extLst>
      <p:ext uri="{BB962C8B-B14F-4D97-AF65-F5344CB8AC3E}">
        <p14:creationId xmlns:p14="http://schemas.microsoft.com/office/powerpoint/2010/main" val="3778994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BC2A209E-056C-B04A-8027-D41B854D9DC7}"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F906CE-2E48-A043-8401-DD14015E6AE4}" type="slidenum">
              <a:rPr lang="en-US" smtClean="0"/>
              <a:t>‹#›</a:t>
            </a:fld>
            <a:endParaRPr lang="en-US"/>
          </a:p>
        </p:txBody>
      </p:sp>
    </p:spTree>
    <p:extLst>
      <p:ext uri="{BB962C8B-B14F-4D97-AF65-F5344CB8AC3E}">
        <p14:creationId xmlns:p14="http://schemas.microsoft.com/office/powerpoint/2010/main" val="3489885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C2A209E-056C-B04A-8027-D41B854D9DC7}"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F906CE-2E48-A043-8401-DD14015E6AE4}" type="slidenum">
              <a:rPr lang="en-US" smtClean="0"/>
              <a:t>‹#›</a:t>
            </a:fld>
            <a:endParaRPr lang="en-US"/>
          </a:p>
        </p:txBody>
      </p:sp>
    </p:spTree>
    <p:extLst>
      <p:ext uri="{BB962C8B-B14F-4D97-AF65-F5344CB8AC3E}">
        <p14:creationId xmlns:p14="http://schemas.microsoft.com/office/powerpoint/2010/main" val="322546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2A209E-056C-B04A-8027-D41B854D9DC7}"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F906CE-2E48-A043-8401-DD14015E6AE4}" type="slidenum">
              <a:rPr lang="en-US" smtClean="0"/>
              <a:t>‹#›</a:t>
            </a:fld>
            <a:endParaRPr lang="en-US"/>
          </a:p>
        </p:txBody>
      </p:sp>
    </p:spTree>
    <p:extLst>
      <p:ext uri="{BB962C8B-B14F-4D97-AF65-F5344CB8AC3E}">
        <p14:creationId xmlns:p14="http://schemas.microsoft.com/office/powerpoint/2010/main" val="350583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C2A209E-056C-B04A-8027-D41B854D9DC7}"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906CE-2E48-A043-8401-DD14015E6AE4}" type="slidenum">
              <a:rPr lang="en-US" smtClean="0"/>
              <a:t>‹#›</a:t>
            </a:fld>
            <a:endParaRPr lang="en-US"/>
          </a:p>
        </p:txBody>
      </p:sp>
    </p:spTree>
    <p:extLst>
      <p:ext uri="{BB962C8B-B14F-4D97-AF65-F5344CB8AC3E}">
        <p14:creationId xmlns:p14="http://schemas.microsoft.com/office/powerpoint/2010/main" val="54618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C2A209E-056C-B04A-8027-D41B854D9DC7}"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F906CE-2E48-A043-8401-DD14015E6AE4}" type="slidenum">
              <a:rPr lang="en-US" smtClean="0"/>
              <a:t>‹#›</a:t>
            </a:fld>
            <a:endParaRPr lang="en-US"/>
          </a:p>
        </p:txBody>
      </p:sp>
    </p:spTree>
    <p:extLst>
      <p:ext uri="{BB962C8B-B14F-4D97-AF65-F5344CB8AC3E}">
        <p14:creationId xmlns:p14="http://schemas.microsoft.com/office/powerpoint/2010/main" val="915924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C2A209E-056C-B04A-8027-D41B854D9DC7}" type="datetimeFigureOut">
              <a:rPr lang="en-US" smtClean="0"/>
              <a:t>2/16/2018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DF906CE-2E48-A043-8401-DD14015E6AE4}" type="slidenum">
              <a:rPr lang="en-US" smtClean="0"/>
              <a:t>‹#›</a:t>
            </a:fld>
            <a:endParaRPr lang="en-US"/>
          </a:p>
        </p:txBody>
      </p:sp>
    </p:spTree>
    <p:extLst>
      <p:ext uri="{BB962C8B-B14F-4D97-AF65-F5344CB8AC3E}">
        <p14:creationId xmlns:p14="http://schemas.microsoft.com/office/powerpoint/2010/main" val="1654367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denise_campbell@cbu.ca"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lare bg y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567811" y="1339340"/>
            <a:ext cx="4731829" cy="2593018"/>
          </a:xfrm>
          <a:prstGeom prst="rect">
            <a:avLst/>
          </a:prstGeom>
          <a:noFill/>
        </p:spPr>
        <p:txBody>
          <a:bodyPr wrap="square" rtlCol="0">
            <a:spAutoFit/>
          </a:bodyPr>
          <a:lstStyle/>
          <a:p>
            <a:pPr>
              <a:lnSpc>
                <a:spcPts val="3940"/>
              </a:lnSpc>
            </a:pPr>
            <a:r>
              <a:rPr lang="en-US" sz="5500" b="1" cap="all" dirty="0" smtClean="0">
                <a:solidFill>
                  <a:schemeClr val="bg1"/>
                </a:solidFill>
              </a:rPr>
              <a:t>Violence on Campus</a:t>
            </a:r>
          </a:p>
          <a:p>
            <a:pPr>
              <a:lnSpc>
                <a:spcPts val="3940"/>
              </a:lnSpc>
            </a:pPr>
            <a:endParaRPr lang="en-US" sz="5500" b="1" cap="all" dirty="0">
              <a:solidFill>
                <a:schemeClr val="bg1"/>
              </a:solidFill>
            </a:endParaRPr>
          </a:p>
          <a:p>
            <a:pPr>
              <a:lnSpc>
                <a:spcPts val="3940"/>
              </a:lnSpc>
            </a:pPr>
            <a:r>
              <a:rPr lang="en-US" sz="5500" b="1" cap="all" dirty="0" smtClean="0">
                <a:solidFill>
                  <a:schemeClr val="bg1"/>
                </a:solidFill>
              </a:rPr>
              <a:t>Prevention &amp;</a:t>
            </a:r>
          </a:p>
          <a:p>
            <a:pPr>
              <a:lnSpc>
                <a:spcPts val="3940"/>
              </a:lnSpc>
            </a:pPr>
            <a:r>
              <a:rPr lang="en-US" sz="5500" b="1" cap="all" dirty="0" smtClean="0">
                <a:solidFill>
                  <a:schemeClr val="bg1"/>
                </a:solidFill>
              </a:rPr>
              <a:t>Response</a:t>
            </a:r>
            <a:endParaRPr lang="en-US" sz="5500" b="1" cap="all" dirty="0">
              <a:solidFill>
                <a:schemeClr val="bg1"/>
              </a:solidFill>
            </a:endParaRPr>
          </a:p>
        </p:txBody>
      </p:sp>
    </p:spTree>
    <p:extLst>
      <p:ext uri="{BB962C8B-B14F-4D97-AF65-F5344CB8AC3E}">
        <p14:creationId xmlns:p14="http://schemas.microsoft.com/office/powerpoint/2010/main" val="929807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 f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2425" y="2174838"/>
            <a:ext cx="4731829" cy="2308324"/>
          </a:xfrm>
          <a:prstGeom prst="rect">
            <a:avLst/>
          </a:prstGeom>
          <a:noFill/>
        </p:spPr>
        <p:txBody>
          <a:bodyPr wrap="square" rtlCol="0">
            <a:spAutoFit/>
          </a:bodyPr>
          <a:lstStyle/>
          <a:p>
            <a:pPr marL="341312" indent="0">
              <a:buSzPct val="75000"/>
              <a:buNone/>
            </a:pPr>
            <a:r>
              <a:rPr lang="en-US" dirty="0"/>
              <a:t>How to respond:</a:t>
            </a:r>
          </a:p>
          <a:p>
            <a:pPr marL="798512" indent="-457200">
              <a:buSzPct val="75000"/>
              <a:buFont typeface="Arial" panose="020B0604020202020204" pitchFamily="34" charset="0"/>
              <a:buChar char="•"/>
            </a:pPr>
            <a:r>
              <a:rPr lang="en-US" dirty="0"/>
              <a:t>Remain calm</a:t>
            </a:r>
          </a:p>
          <a:p>
            <a:pPr marL="798512" indent="-457200">
              <a:buSzPct val="75000"/>
              <a:buFont typeface="Arial" panose="020B0604020202020204" pitchFamily="34" charset="0"/>
              <a:buChar char="•"/>
            </a:pPr>
            <a:r>
              <a:rPr lang="en-US" dirty="0"/>
              <a:t>Follow the direction of the police </a:t>
            </a:r>
          </a:p>
          <a:p>
            <a:pPr marL="798512" indent="-457200">
              <a:buSzPct val="75000"/>
              <a:buFont typeface="Arial" panose="020B0604020202020204" pitchFamily="34" charset="0"/>
              <a:buChar char="•"/>
            </a:pPr>
            <a:r>
              <a:rPr lang="en-US" dirty="0"/>
              <a:t>Put down any items in your hands</a:t>
            </a:r>
          </a:p>
          <a:p>
            <a:pPr marL="798512" indent="-457200">
              <a:buSzPct val="75000"/>
              <a:buFont typeface="Arial" panose="020B0604020202020204" pitchFamily="34" charset="0"/>
              <a:buChar char="•"/>
            </a:pPr>
            <a:r>
              <a:rPr lang="en-US" dirty="0"/>
              <a:t>Keep hands visible at all times</a:t>
            </a:r>
          </a:p>
          <a:p>
            <a:pPr marL="798512" indent="-457200">
              <a:buSzPct val="75000"/>
              <a:buFont typeface="Arial" panose="020B0604020202020204" pitchFamily="34" charset="0"/>
              <a:buChar char="•"/>
            </a:pPr>
            <a:r>
              <a:rPr lang="en-US" dirty="0"/>
              <a:t>Avoid quick movements</a:t>
            </a:r>
          </a:p>
          <a:p>
            <a:pPr marL="798512" indent="-457200">
              <a:buSzPct val="75000"/>
              <a:buFont typeface="Arial" panose="020B0604020202020204" pitchFamily="34" charset="0"/>
              <a:buChar char="•"/>
            </a:pPr>
            <a:r>
              <a:rPr lang="en-US" dirty="0"/>
              <a:t>Be patient – clearing the area could take a long time</a:t>
            </a:r>
          </a:p>
        </p:txBody>
      </p:sp>
      <p:sp>
        <p:nvSpPr>
          <p:cNvPr id="3" name="TextBox 2"/>
          <p:cNvSpPr txBox="1"/>
          <p:nvPr/>
        </p:nvSpPr>
        <p:spPr>
          <a:xfrm>
            <a:off x="1362517" y="817510"/>
            <a:ext cx="5406865" cy="523220"/>
          </a:xfrm>
          <a:prstGeom prst="rect">
            <a:avLst/>
          </a:prstGeom>
          <a:noFill/>
        </p:spPr>
        <p:txBody>
          <a:bodyPr wrap="none" rtlCol="0">
            <a:spAutoFit/>
          </a:bodyPr>
          <a:lstStyle/>
          <a:p>
            <a:r>
              <a:rPr lang="en-CA" sz="2800" b="1" dirty="0" smtClean="0"/>
              <a:t>How to respond when police arrive</a:t>
            </a:r>
            <a:endParaRPr lang="en-CA" sz="2800" b="1" dirty="0"/>
          </a:p>
        </p:txBody>
      </p:sp>
    </p:spTree>
    <p:extLst>
      <p:ext uri="{BB962C8B-B14F-4D97-AF65-F5344CB8AC3E}">
        <p14:creationId xmlns:p14="http://schemas.microsoft.com/office/powerpoint/2010/main" val="263622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 yell f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24" y="0"/>
            <a:ext cx="9144000" cy="5143500"/>
          </a:xfrm>
          <a:prstGeom prst="rect">
            <a:avLst/>
          </a:prstGeom>
        </p:spPr>
      </p:pic>
      <p:sp>
        <p:nvSpPr>
          <p:cNvPr id="6" name="TextBox 5"/>
          <p:cNvSpPr txBox="1"/>
          <p:nvPr/>
        </p:nvSpPr>
        <p:spPr>
          <a:xfrm>
            <a:off x="852425" y="2174838"/>
            <a:ext cx="5790600" cy="2775119"/>
          </a:xfrm>
          <a:prstGeom prst="rect">
            <a:avLst/>
          </a:prstGeom>
          <a:noFill/>
        </p:spPr>
        <p:txBody>
          <a:bodyPr wrap="square" rtlCol="0">
            <a:spAutoFit/>
          </a:bodyPr>
          <a:lstStyle/>
          <a:p>
            <a:pPr marL="341312" indent="0">
              <a:buSzPct val="75000"/>
              <a:buNone/>
            </a:pPr>
            <a:r>
              <a:rPr lang="en-US" b="1" cap="all" dirty="0" smtClean="0">
                <a:solidFill>
                  <a:srgbClr val="73B335"/>
                </a:solidFill>
              </a:rPr>
              <a:t>	</a:t>
            </a:r>
            <a:r>
              <a:rPr lang="en-US" dirty="0"/>
              <a:t>What you should know post event:</a:t>
            </a:r>
            <a:endParaRPr lang="en-US" b="1" dirty="0"/>
          </a:p>
          <a:p>
            <a:pPr marL="798512" indent="-457200">
              <a:buSzPct val="75000"/>
              <a:buFont typeface="Arial" panose="020B0604020202020204" pitchFamily="34" charset="0"/>
              <a:buChar char="•"/>
            </a:pPr>
            <a:r>
              <a:rPr lang="en-US" dirty="0"/>
              <a:t>Entire area will be treated as a crime scene</a:t>
            </a:r>
          </a:p>
          <a:p>
            <a:pPr marL="798512" indent="-457200">
              <a:buSzPct val="75000"/>
              <a:buFont typeface="Arial" panose="020B0604020202020204" pitchFamily="34" charset="0"/>
              <a:buChar char="•"/>
            </a:pPr>
            <a:r>
              <a:rPr lang="en-US" dirty="0"/>
              <a:t>After evacuating you will be directed to or taken to a holding area for:</a:t>
            </a:r>
          </a:p>
          <a:p>
            <a:pPr marL="1198562" lvl="1" indent="-457200">
              <a:buSzPct val="75000"/>
              <a:buFont typeface="Arial" panose="020B0604020202020204" pitchFamily="34" charset="0"/>
              <a:buChar char="•"/>
            </a:pPr>
            <a:r>
              <a:rPr lang="en-US" dirty="0"/>
              <a:t>medical care</a:t>
            </a:r>
          </a:p>
          <a:p>
            <a:pPr marL="1198562" lvl="1" indent="-457200">
              <a:buSzPct val="75000"/>
              <a:buFont typeface="Arial" panose="020B0604020202020204" pitchFamily="34" charset="0"/>
              <a:buChar char="•"/>
            </a:pPr>
            <a:r>
              <a:rPr lang="en-US" dirty="0"/>
              <a:t>counseling</a:t>
            </a:r>
          </a:p>
          <a:p>
            <a:pPr marL="1198562" lvl="1" indent="-457200">
              <a:buSzPct val="75000"/>
              <a:buFont typeface="Arial" panose="020B0604020202020204" pitchFamily="34" charset="0"/>
              <a:buChar char="•"/>
            </a:pPr>
            <a:r>
              <a:rPr lang="en-US" dirty="0"/>
              <a:t>interviewing</a:t>
            </a:r>
          </a:p>
          <a:p>
            <a:pPr>
              <a:lnSpc>
                <a:spcPts val="2940"/>
              </a:lnSpc>
            </a:pPr>
            <a:endParaRPr lang="en-US" sz="4000" b="1" cap="all" dirty="0" smtClean="0">
              <a:solidFill>
                <a:srgbClr val="73B335"/>
              </a:solidFill>
            </a:endParaRPr>
          </a:p>
          <a:p>
            <a:pPr>
              <a:lnSpc>
                <a:spcPts val="2940"/>
              </a:lnSpc>
            </a:pPr>
            <a:endParaRPr lang="en-US" sz="4000" b="1" cap="all" dirty="0">
              <a:solidFill>
                <a:srgbClr val="73B335"/>
              </a:solidFill>
            </a:endParaRPr>
          </a:p>
        </p:txBody>
      </p:sp>
      <p:sp>
        <p:nvSpPr>
          <p:cNvPr id="4" name="TextBox 3"/>
          <p:cNvSpPr txBox="1"/>
          <p:nvPr/>
        </p:nvSpPr>
        <p:spPr>
          <a:xfrm>
            <a:off x="1495740" y="769065"/>
            <a:ext cx="2449773" cy="523220"/>
          </a:xfrm>
          <a:prstGeom prst="rect">
            <a:avLst/>
          </a:prstGeom>
          <a:noFill/>
        </p:spPr>
        <p:txBody>
          <a:bodyPr wrap="none" rtlCol="0">
            <a:spAutoFit/>
          </a:bodyPr>
          <a:lstStyle/>
          <a:p>
            <a:r>
              <a:rPr lang="en-CA" sz="2800" b="1" dirty="0" smtClean="0"/>
              <a:t>After the event</a:t>
            </a:r>
            <a:endParaRPr lang="en-CA" sz="2800" b="1" dirty="0"/>
          </a:p>
        </p:txBody>
      </p:sp>
    </p:spTree>
    <p:extLst>
      <p:ext uri="{BB962C8B-B14F-4D97-AF65-F5344CB8AC3E}">
        <p14:creationId xmlns:p14="http://schemas.microsoft.com/office/powerpoint/2010/main" val="1554719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 blue f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618233" y="1617720"/>
            <a:ext cx="4731829" cy="1631216"/>
          </a:xfrm>
          <a:prstGeom prst="rect">
            <a:avLst/>
          </a:prstGeom>
          <a:noFill/>
        </p:spPr>
        <p:txBody>
          <a:bodyPr wrap="square" rtlCol="0">
            <a:spAutoFit/>
          </a:bodyPr>
          <a:lstStyle/>
          <a:p>
            <a:pPr marL="341312" indent="0">
              <a:spcAft>
                <a:spcPts val="300"/>
              </a:spcAft>
              <a:buSzPct val="75000"/>
              <a:buNone/>
            </a:pPr>
            <a:r>
              <a:rPr lang="en-US" dirty="0"/>
              <a:t>You should always:</a:t>
            </a:r>
          </a:p>
          <a:p>
            <a:pPr marL="798512" indent="-457200">
              <a:spcAft>
                <a:spcPts val="300"/>
              </a:spcAft>
              <a:buSzPct val="75000"/>
              <a:buFont typeface="Arial" panose="020B0604020202020204" pitchFamily="34" charset="0"/>
              <a:buChar char="•"/>
            </a:pPr>
            <a:r>
              <a:rPr lang="en-US" dirty="0"/>
              <a:t>Be aware of your surroundings</a:t>
            </a:r>
          </a:p>
          <a:p>
            <a:pPr marL="798512" indent="-457200">
              <a:spcAft>
                <a:spcPts val="300"/>
              </a:spcAft>
              <a:buSzPct val="75000"/>
              <a:buFont typeface="Arial" panose="020B0604020202020204" pitchFamily="34" charset="0"/>
              <a:buChar char="•"/>
            </a:pPr>
            <a:r>
              <a:rPr lang="en-US" dirty="0"/>
              <a:t>Plan ahead/share your plan </a:t>
            </a:r>
          </a:p>
          <a:p>
            <a:pPr marL="798512" indent="-457200">
              <a:spcAft>
                <a:spcPts val="300"/>
              </a:spcAft>
              <a:buSzPct val="75000"/>
              <a:buFont typeface="Arial" panose="020B0604020202020204" pitchFamily="34" charset="0"/>
              <a:buChar char="•"/>
            </a:pPr>
            <a:r>
              <a:rPr lang="en-US" dirty="0"/>
              <a:t>Report concerns or incidents</a:t>
            </a:r>
          </a:p>
          <a:p>
            <a:pPr marL="798512" lvl="2" indent="-457200" algn="ctr">
              <a:buClr>
                <a:srgbClr val="8B2332"/>
              </a:buClr>
              <a:buSzPct val="75000"/>
              <a:buNone/>
            </a:pPr>
            <a:endParaRPr lang="en-US" dirty="0"/>
          </a:p>
        </p:txBody>
      </p:sp>
      <p:sp>
        <p:nvSpPr>
          <p:cNvPr id="4" name="TextBox 3"/>
          <p:cNvSpPr txBox="1"/>
          <p:nvPr/>
        </p:nvSpPr>
        <p:spPr>
          <a:xfrm>
            <a:off x="1012820" y="416674"/>
            <a:ext cx="1608133" cy="523220"/>
          </a:xfrm>
          <a:prstGeom prst="rect">
            <a:avLst/>
          </a:prstGeom>
          <a:noFill/>
        </p:spPr>
        <p:txBody>
          <a:bodyPr wrap="none" rtlCol="0">
            <a:spAutoFit/>
          </a:bodyPr>
          <a:lstStyle/>
          <a:p>
            <a:r>
              <a:rPr lang="en-CA" sz="2800" b="1" dirty="0" smtClean="0"/>
              <a:t>Summary</a:t>
            </a:r>
            <a:endParaRPr lang="en-CA" sz="2800" b="1" dirty="0"/>
          </a:p>
        </p:txBody>
      </p:sp>
    </p:spTree>
    <p:extLst>
      <p:ext uri="{BB962C8B-B14F-4D97-AF65-F5344CB8AC3E}">
        <p14:creationId xmlns:p14="http://schemas.microsoft.com/office/powerpoint/2010/main" val="69819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 f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18544" y="1605609"/>
            <a:ext cx="4731829" cy="2862322"/>
          </a:xfrm>
          <a:prstGeom prst="rect">
            <a:avLst/>
          </a:prstGeom>
          <a:noFill/>
        </p:spPr>
        <p:txBody>
          <a:bodyPr wrap="square" rtlCol="0">
            <a:spAutoFit/>
          </a:bodyPr>
          <a:lstStyle/>
          <a:p>
            <a:pPr marL="341312" lvl="1" indent="0">
              <a:buClr>
                <a:srgbClr val="8B2332"/>
              </a:buClr>
              <a:buSzPct val="100000"/>
              <a:buNone/>
            </a:pPr>
            <a:r>
              <a:rPr lang="en-US" dirty="0"/>
              <a:t>Report when you see behavior or actions that are:</a:t>
            </a:r>
          </a:p>
          <a:p>
            <a:pPr marL="798512" lvl="1" indent="-457200">
              <a:buClr>
                <a:srgbClr val="8B2332"/>
              </a:buClr>
              <a:buSzPct val="100000"/>
              <a:buFont typeface="Arial" panose="020B0604020202020204" pitchFamily="34" charset="0"/>
              <a:buChar char="•"/>
            </a:pPr>
            <a:r>
              <a:rPr lang="en-US" dirty="0"/>
              <a:t>Acting intimidating, threatening or angry</a:t>
            </a:r>
          </a:p>
          <a:p>
            <a:pPr marL="798512" lvl="1" indent="-457200">
              <a:buClr>
                <a:srgbClr val="8B2332"/>
              </a:buClr>
              <a:buSzPct val="100000"/>
              <a:buFont typeface="Arial" panose="020B0604020202020204" pitchFamily="34" charset="0"/>
              <a:buChar char="•"/>
            </a:pPr>
            <a:r>
              <a:rPr lang="en-US" dirty="0"/>
              <a:t>Showing escalating panic or severe anxiety</a:t>
            </a:r>
          </a:p>
          <a:p>
            <a:pPr marL="798512" lvl="1" indent="-457200">
              <a:buClr>
                <a:srgbClr val="8B2332"/>
              </a:buClr>
              <a:buSzPct val="100000"/>
              <a:buFont typeface="Arial" panose="020B0604020202020204" pitchFamily="34" charset="0"/>
              <a:buChar char="•"/>
            </a:pPr>
            <a:r>
              <a:rPr lang="en-US" dirty="0"/>
              <a:t>Disconnecting from reality – bizarre or irrational behavior</a:t>
            </a:r>
          </a:p>
          <a:p>
            <a:pPr marL="798512" lvl="1" indent="-457200">
              <a:buClr>
                <a:srgbClr val="8B2332"/>
              </a:buClr>
              <a:buSzPct val="100000"/>
              <a:buFont typeface="Arial" panose="020B0604020202020204" pitchFamily="34" charset="0"/>
              <a:buChar char="•"/>
            </a:pPr>
            <a:r>
              <a:rPr lang="en-US" dirty="0"/>
              <a:t>Expressing despair or hopelessness</a:t>
            </a:r>
          </a:p>
          <a:p>
            <a:pPr marL="798512" lvl="1" indent="-457200">
              <a:buClr>
                <a:srgbClr val="8B2332"/>
              </a:buClr>
              <a:buSzPct val="100000"/>
              <a:buFont typeface="Arial" panose="020B0604020202020204" pitchFamily="34" charset="0"/>
              <a:buChar char="•"/>
            </a:pPr>
            <a:r>
              <a:rPr lang="en-US" dirty="0"/>
              <a:t>Planning/sharing about getting revenge </a:t>
            </a:r>
          </a:p>
        </p:txBody>
      </p:sp>
      <p:sp>
        <p:nvSpPr>
          <p:cNvPr id="2" name="TextBox 1"/>
          <p:cNvSpPr txBox="1"/>
          <p:nvPr/>
        </p:nvSpPr>
        <p:spPr>
          <a:xfrm>
            <a:off x="878066" y="787232"/>
            <a:ext cx="4895186" cy="523220"/>
          </a:xfrm>
          <a:prstGeom prst="rect">
            <a:avLst/>
          </a:prstGeom>
          <a:noFill/>
        </p:spPr>
        <p:txBody>
          <a:bodyPr wrap="none" rtlCol="0">
            <a:spAutoFit/>
          </a:bodyPr>
          <a:lstStyle/>
          <a:p>
            <a:r>
              <a:rPr lang="en-CA" sz="2800" b="1" dirty="0" smtClean="0"/>
              <a:t>Reporting concerns or incidents</a:t>
            </a:r>
            <a:endParaRPr lang="en-CA" sz="2800" b="1" dirty="0"/>
          </a:p>
        </p:txBody>
      </p:sp>
    </p:spTree>
    <p:extLst>
      <p:ext uri="{BB962C8B-B14F-4D97-AF65-F5344CB8AC3E}">
        <p14:creationId xmlns:p14="http://schemas.microsoft.com/office/powerpoint/2010/main" val="4192860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7251" y="1891154"/>
            <a:ext cx="6728113" cy="1200329"/>
          </a:xfrm>
          <a:prstGeom prst="rect">
            <a:avLst/>
          </a:prstGeom>
          <a:noFill/>
        </p:spPr>
        <p:txBody>
          <a:bodyPr wrap="square" rtlCol="0">
            <a:spAutoFit/>
          </a:bodyPr>
          <a:lstStyle/>
          <a:p>
            <a:r>
              <a:rPr lang="en-US" dirty="0"/>
              <a:t>Everyone on campus holds the responsibility for keeping all of us safe. If you are concerned about someone's behavior, please call Campus Security at </a:t>
            </a:r>
            <a:r>
              <a:rPr lang="en-US" dirty="0" smtClean="0"/>
              <a:t>(902)578-2316.</a:t>
            </a:r>
            <a:endParaRPr lang="en-US" dirty="0"/>
          </a:p>
          <a:p>
            <a:endParaRPr lang="en-US" dirty="0"/>
          </a:p>
        </p:txBody>
      </p:sp>
      <p:sp>
        <p:nvSpPr>
          <p:cNvPr id="3" name="TextBox 2"/>
          <p:cNvSpPr txBox="1"/>
          <p:nvPr/>
        </p:nvSpPr>
        <p:spPr>
          <a:xfrm>
            <a:off x="1180848" y="823566"/>
            <a:ext cx="2659702" cy="523220"/>
          </a:xfrm>
          <a:prstGeom prst="rect">
            <a:avLst/>
          </a:prstGeom>
          <a:noFill/>
        </p:spPr>
        <p:txBody>
          <a:bodyPr wrap="none" rtlCol="0">
            <a:spAutoFit/>
          </a:bodyPr>
          <a:lstStyle/>
          <a:p>
            <a:r>
              <a:rPr lang="en-CA" sz="2800" b="1" dirty="0" smtClean="0"/>
              <a:t>Campus Security</a:t>
            </a:r>
            <a:endParaRPr lang="en-CA" sz="2800" b="1" dirty="0"/>
          </a:p>
        </p:txBody>
      </p:sp>
    </p:spTree>
    <p:extLst>
      <p:ext uri="{BB962C8B-B14F-4D97-AF65-F5344CB8AC3E}">
        <p14:creationId xmlns:p14="http://schemas.microsoft.com/office/powerpoint/2010/main" val="3098212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04" y="0"/>
            <a:ext cx="9144000" cy="5143500"/>
          </a:xfrm>
          <a:prstGeom prst="rect">
            <a:avLst/>
          </a:prstGeom>
        </p:spPr>
      </p:pic>
      <p:sp>
        <p:nvSpPr>
          <p:cNvPr id="6" name="TextBox 5"/>
          <p:cNvSpPr txBox="1"/>
          <p:nvPr/>
        </p:nvSpPr>
        <p:spPr>
          <a:xfrm>
            <a:off x="858481" y="1878113"/>
            <a:ext cx="4731829" cy="1323439"/>
          </a:xfrm>
          <a:prstGeom prst="rect">
            <a:avLst/>
          </a:prstGeom>
          <a:noFill/>
        </p:spPr>
        <p:txBody>
          <a:bodyPr wrap="square" rtlCol="0">
            <a:spAutoFit/>
          </a:bodyPr>
          <a:lstStyle/>
          <a:p>
            <a:pPr marL="798512" indent="-457200">
              <a:spcAft>
                <a:spcPts val="900"/>
              </a:spcAft>
              <a:buClr>
                <a:srgbClr val="FF0000"/>
              </a:buClr>
              <a:buSzPct val="75000"/>
            </a:pPr>
            <a:r>
              <a:rPr lang="en-US" sz="1600" dirty="0"/>
              <a:t>For any questions or concerns regarding this presentation, or any other matter regarding emergency management, please feel free to contact </a:t>
            </a:r>
            <a:r>
              <a:rPr lang="en-US" sz="1600" dirty="0" smtClean="0"/>
              <a:t>Sonya Spencer, Manager of Security Services </a:t>
            </a:r>
            <a:r>
              <a:rPr lang="en-US" sz="1600" dirty="0" smtClean="0"/>
              <a:t>at </a:t>
            </a:r>
            <a:r>
              <a:rPr lang="en-US" sz="1600" dirty="0" smtClean="0">
                <a:hlinkClick r:id="rId3"/>
              </a:rPr>
              <a:t>sonya_spencer@cbu.ca</a:t>
            </a:r>
            <a:r>
              <a:rPr lang="en-US" sz="1600" dirty="0" smtClean="0"/>
              <a:t>	</a:t>
            </a:r>
            <a:endParaRPr lang="en-US" sz="1600" dirty="0"/>
          </a:p>
        </p:txBody>
      </p:sp>
      <p:sp>
        <p:nvSpPr>
          <p:cNvPr id="2" name="TextBox 1"/>
          <p:cNvSpPr txBox="1"/>
          <p:nvPr/>
        </p:nvSpPr>
        <p:spPr>
          <a:xfrm>
            <a:off x="1301960" y="769065"/>
            <a:ext cx="3538918" cy="523220"/>
          </a:xfrm>
          <a:prstGeom prst="rect">
            <a:avLst/>
          </a:prstGeom>
          <a:noFill/>
        </p:spPr>
        <p:txBody>
          <a:bodyPr wrap="none" rtlCol="0">
            <a:spAutoFit/>
          </a:bodyPr>
          <a:lstStyle/>
          <a:p>
            <a:r>
              <a:rPr lang="en-CA" sz="2800" b="1" dirty="0" smtClean="0"/>
              <a:t>Questions or Concerns</a:t>
            </a:r>
            <a:endParaRPr lang="en-CA" sz="2800" b="1" dirty="0"/>
          </a:p>
        </p:txBody>
      </p:sp>
    </p:spTree>
    <p:extLst>
      <p:ext uri="{BB962C8B-B14F-4D97-AF65-F5344CB8AC3E}">
        <p14:creationId xmlns:p14="http://schemas.microsoft.com/office/powerpoint/2010/main" val="905219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7251" y="1891154"/>
            <a:ext cx="4731829" cy="2067233"/>
          </a:xfrm>
          <a:prstGeom prst="rect">
            <a:avLst/>
          </a:prstGeom>
          <a:noFill/>
        </p:spPr>
        <p:txBody>
          <a:bodyPr wrap="square" rtlCol="0">
            <a:spAutoFit/>
          </a:bodyPr>
          <a:lstStyle/>
          <a:p>
            <a:pPr>
              <a:lnSpc>
                <a:spcPts val="2240"/>
              </a:lnSpc>
            </a:pPr>
            <a:r>
              <a:rPr lang="en-US" sz="2000" dirty="0" smtClean="0"/>
              <a:t>An active threat can be defined as:</a:t>
            </a:r>
          </a:p>
          <a:p>
            <a:pPr marL="342900" indent="-342900">
              <a:lnSpc>
                <a:spcPts val="2240"/>
              </a:lnSpc>
              <a:buFont typeface="Arial" pitchFamily="34" charset="0"/>
              <a:buChar char="•"/>
            </a:pPr>
            <a:r>
              <a:rPr lang="en-US" sz="2000" dirty="0" smtClean="0"/>
              <a:t>A person whose immediate activity can cause death and/or serious injury</a:t>
            </a:r>
          </a:p>
          <a:p>
            <a:pPr marL="342900" indent="-342900">
              <a:lnSpc>
                <a:spcPts val="2240"/>
              </a:lnSpc>
              <a:buFont typeface="Arial" pitchFamily="34" charset="0"/>
              <a:buChar char="•"/>
            </a:pPr>
            <a:r>
              <a:rPr lang="en-US" sz="2000" dirty="0" smtClean="0"/>
              <a:t>An active threat can involve a firearm or another weapon</a:t>
            </a:r>
          </a:p>
          <a:p>
            <a:pPr marL="342900" indent="-342900">
              <a:lnSpc>
                <a:spcPts val="2240"/>
              </a:lnSpc>
              <a:buFont typeface="Arial" pitchFamily="34" charset="0"/>
              <a:buChar char="•"/>
            </a:pPr>
            <a:endParaRPr lang="en-US" sz="2000" dirty="0"/>
          </a:p>
          <a:p>
            <a:pPr>
              <a:lnSpc>
                <a:spcPts val="2240"/>
              </a:lnSpc>
            </a:pPr>
            <a:r>
              <a:rPr lang="en-US" sz="2000" b="1" dirty="0" smtClean="0"/>
              <a:t>An active shooter is an active threat</a:t>
            </a:r>
            <a:endParaRPr lang="en-US" sz="2000" b="1" dirty="0"/>
          </a:p>
        </p:txBody>
      </p:sp>
      <p:sp>
        <p:nvSpPr>
          <p:cNvPr id="2" name="TextBox 1"/>
          <p:cNvSpPr txBox="1"/>
          <p:nvPr/>
        </p:nvSpPr>
        <p:spPr>
          <a:xfrm>
            <a:off x="1410962" y="466283"/>
            <a:ext cx="2253053" cy="523220"/>
          </a:xfrm>
          <a:prstGeom prst="rect">
            <a:avLst/>
          </a:prstGeom>
          <a:noFill/>
        </p:spPr>
        <p:txBody>
          <a:bodyPr wrap="none" rtlCol="0">
            <a:spAutoFit/>
          </a:bodyPr>
          <a:lstStyle/>
          <a:p>
            <a:r>
              <a:rPr lang="en-CA" sz="2800" b="1" dirty="0" smtClean="0"/>
              <a:t>Active Threat</a:t>
            </a:r>
            <a:endParaRPr lang="en-CA" sz="2800" b="1" dirty="0"/>
          </a:p>
        </p:txBody>
      </p:sp>
    </p:spTree>
    <p:extLst>
      <p:ext uri="{BB962C8B-B14F-4D97-AF65-F5344CB8AC3E}">
        <p14:creationId xmlns:p14="http://schemas.microsoft.com/office/powerpoint/2010/main" val="68752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2425" y="2174838"/>
            <a:ext cx="4731829" cy="2323713"/>
          </a:xfrm>
          <a:prstGeom prst="rect">
            <a:avLst/>
          </a:prstGeom>
          <a:noFill/>
        </p:spPr>
        <p:txBody>
          <a:bodyPr wrap="square" rtlCol="0">
            <a:spAutoFit/>
          </a:bodyPr>
          <a:lstStyle/>
          <a:p>
            <a:pPr>
              <a:lnSpc>
                <a:spcPts val="2940"/>
              </a:lnSpc>
            </a:pPr>
            <a:r>
              <a:rPr lang="en-CA" sz="1600" b="1" dirty="0"/>
              <a:t>CBU Alert</a:t>
            </a:r>
            <a:r>
              <a:rPr lang="en-CA" sz="1600" dirty="0"/>
              <a:t> is Cape Breton University’s Emergency Notification System. In a campus emergency, CBU will use several information delivery methods to reach employees and students. You are able to specify your preferred method of communication to allow important information to reach you </a:t>
            </a:r>
            <a:r>
              <a:rPr lang="en-CA" sz="1600" dirty="0" smtClean="0"/>
              <a:t>quickly.</a:t>
            </a:r>
            <a:endParaRPr lang="en-US" sz="1600" b="1" cap="all" dirty="0">
              <a:solidFill>
                <a:srgbClr val="185998"/>
              </a:solidFill>
            </a:endParaRPr>
          </a:p>
        </p:txBody>
      </p:sp>
      <p:sp>
        <p:nvSpPr>
          <p:cNvPr id="2" name="TextBox 1"/>
          <p:cNvSpPr txBox="1"/>
          <p:nvPr/>
        </p:nvSpPr>
        <p:spPr>
          <a:xfrm>
            <a:off x="1241404" y="769065"/>
            <a:ext cx="1633781" cy="523220"/>
          </a:xfrm>
          <a:prstGeom prst="rect">
            <a:avLst/>
          </a:prstGeom>
          <a:noFill/>
        </p:spPr>
        <p:txBody>
          <a:bodyPr wrap="none" rtlCol="0">
            <a:spAutoFit/>
          </a:bodyPr>
          <a:lstStyle/>
          <a:p>
            <a:r>
              <a:rPr lang="en-CA" sz="2800" b="1" dirty="0" smtClean="0"/>
              <a:t>CBU Alert</a:t>
            </a:r>
            <a:endParaRPr lang="en-CA" sz="2800" b="1" dirty="0"/>
          </a:p>
        </p:txBody>
      </p:sp>
      <p:sp>
        <p:nvSpPr>
          <p:cNvPr id="3" name="TextBox 2"/>
          <p:cNvSpPr txBox="1"/>
          <p:nvPr/>
        </p:nvSpPr>
        <p:spPr>
          <a:xfrm>
            <a:off x="5105459" y="4190495"/>
            <a:ext cx="4038541" cy="646331"/>
          </a:xfrm>
          <a:prstGeom prst="rect">
            <a:avLst/>
          </a:prstGeom>
          <a:noFill/>
        </p:spPr>
        <p:txBody>
          <a:bodyPr wrap="none" rtlCol="0">
            <a:spAutoFit/>
          </a:bodyPr>
          <a:lstStyle/>
          <a:p>
            <a:r>
              <a:rPr lang="en-CA" dirty="0" smtClean="0"/>
              <a:t>For more information visit </a:t>
            </a:r>
          </a:p>
          <a:p>
            <a:r>
              <a:rPr lang="en-CA" dirty="0"/>
              <a:t>http://www.cbu.ca/about-cbu/cbu-alert/</a:t>
            </a:r>
          </a:p>
        </p:txBody>
      </p:sp>
    </p:spTree>
    <p:extLst>
      <p:ext uri="{BB962C8B-B14F-4D97-AF65-F5344CB8AC3E}">
        <p14:creationId xmlns:p14="http://schemas.microsoft.com/office/powerpoint/2010/main" val="381283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 f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852425" y="2174838"/>
            <a:ext cx="4731829" cy="2308324"/>
          </a:xfrm>
          <a:prstGeom prst="rect">
            <a:avLst/>
          </a:prstGeom>
          <a:noFill/>
        </p:spPr>
        <p:txBody>
          <a:bodyPr wrap="square" rtlCol="0">
            <a:spAutoFit/>
          </a:bodyPr>
          <a:lstStyle/>
          <a:p>
            <a:pPr marL="341312" indent="0">
              <a:buSzPct val="75000"/>
              <a:buNone/>
            </a:pPr>
            <a:r>
              <a:rPr lang="en-US" dirty="0"/>
              <a:t>Important considerations</a:t>
            </a:r>
            <a:r>
              <a:rPr lang="en-US" dirty="0" smtClean="0"/>
              <a:t>:</a:t>
            </a:r>
          </a:p>
          <a:p>
            <a:pPr marL="341312" indent="0">
              <a:buSzPct val="75000"/>
              <a:buNone/>
            </a:pPr>
            <a:endParaRPr lang="en-US" dirty="0"/>
          </a:p>
          <a:p>
            <a:pPr marL="798512" indent="-457200">
              <a:buSzPct val="75000"/>
              <a:buFont typeface="Arial" panose="020B0604020202020204" pitchFamily="34" charset="0"/>
              <a:buChar char="•"/>
            </a:pPr>
            <a:r>
              <a:rPr lang="en-US" dirty="0"/>
              <a:t>Most incidents are over within minutes</a:t>
            </a:r>
          </a:p>
          <a:p>
            <a:pPr marL="798512" indent="-457200">
              <a:buSzPct val="75000"/>
              <a:buFont typeface="Arial" panose="020B0604020202020204" pitchFamily="34" charset="0"/>
              <a:buChar char="•"/>
            </a:pPr>
            <a:r>
              <a:rPr lang="en-US" dirty="0"/>
              <a:t>They are unpredictable and evolve quickly</a:t>
            </a:r>
          </a:p>
          <a:p>
            <a:pPr marL="798512" indent="-457200">
              <a:buSzPct val="75000"/>
              <a:buFont typeface="Arial" panose="020B0604020202020204" pitchFamily="34" charset="0"/>
              <a:buChar char="•"/>
            </a:pPr>
            <a:r>
              <a:rPr lang="en-US" b="1" u="sng" dirty="0"/>
              <a:t>Everyone</a:t>
            </a:r>
            <a:r>
              <a:rPr lang="en-US" dirty="0"/>
              <a:t> must know what to do</a:t>
            </a:r>
          </a:p>
          <a:p>
            <a:pPr marL="798512" indent="-457200">
              <a:buSzPct val="75000"/>
              <a:buFont typeface="Arial" panose="020B0604020202020204" pitchFamily="34" charset="0"/>
              <a:buChar char="•"/>
            </a:pPr>
            <a:r>
              <a:rPr lang="en-US" dirty="0"/>
              <a:t>You must </a:t>
            </a:r>
            <a:r>
              <a:rPr lang="en-US" b="1" dirty="0"/>
              <a:t>scan, assess </a:t>
            </a:r>
            <a:r>
              <a:rPr lang="en-US" dirty="0"/>
              <a:t>and </a:t>
            </a:r>
            <a:r>
              <a:rPr lang="en-US" b="1" dirty="0"/>
              <a:t>act </a:t>
            </a:r>
            <a:r>
              <a:rPr lang="en-US" dirty="0"/>
              <a:t>quickly</a:t>
            </a:r>
          </a:p>
          <a:p>
            <a:pPr marL="798512" indent="-457200">
              <a:buSzPct val="75000"/>
              <a:buFont typeface="Arial" panose="020B0604020202020204" pitchFamily="34" charset="0"/>
              <a:buChar char="•"/>
            </a:pPr>
            <a:r>
              <a:rPr lang="en-US" dirty="0"/>
              <a:t>Your actions will influence others</a:t>
            </a:r>
          </a:p>
        </p:txBody>
      </p:sp>
      <p:sp>
        <p:nvSpPr>
          <p:cNvPr id="3" name="TextBox 2"/>
          <p:cNvSpPr txBox="1"/>
          <p:nvPr/>
        </p:nvSpPr>
        <p:spPr>
          <a:xfrm>
            <a:off x="1362517" y="817510"/>
            <a:ext cx="4160498" cy="523220"/>
          </a:xfrm>
          <a:prstGeom prst="rect">
            <a:avLst/>
          </a:prstGeom>
          <a:noFill/>
        </p:spPr>
        <p:txBody>
          <a:bodyPr wrap="none" rtlCol="0">
            <a:spAutoFit/>
          </a:bodyPr>
          <a:lstStyle/>
          <a:p>
            <a:r>
              <a:rPr lang="en-CA" sz="2800" b="1" dirty="0" smtClean="0"/>
              <a:t>Being prepared to respond</a:t>
            </a:r>
            <a:endParaRPr lang="en-CA" sz="2800" b="1" dirty="0"/>
          </a:p>
        </p:txBody>
      </p:sp>
    </p:spTree>
    <p:extLst>
      <p:ext uri="{BB962C8B-B14F-4D97-AF65-F5344CB8AC3E}">
        <p14:creationId xmlns:p14="http://schemas.microsoft.com/office/powerpoint/2010/main" val="386818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 yell f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24" y="0"/>
            <a:ext cx="9144000" cy="5143500"/>
          </a:xfrm>
          <a:prstGeom prst="rect">
            <a:avLst/>
          </a:prstGeom>
        </p:spPr>
      </p:pic>
      <p:sp>
        <p:nvSpPr>
          <p:cNvPr id="6" name="TextBox 5"/>
          <p:cNvSpPr txBox="1"/>
          <p:nvPr/>
        </p:nvSpPr>
        <p:spPr>
          <a:xfrm>
            <a:off x="801011" y="2057021"/>
            <a:ext cx="5790600" cy="2695610"/>
          </a:xfrm>
          <a:prstGeom prst="rect">
            <a:avLst/>
          </a:prstGeom>
          <a:noFill/>
        </p:spPr>
        <p:txBody>
          <a:bodyPr wrap="square" rtlCol="0">
            <a:spAutoFit/>
          </a:bodyPr>
          <a:lstStyle/>
          <a:p>
            <a:pPr>
              <a:lnSpc>
                <a:spcPts val="2940"/>
              </a:lnSpc>
            </a:pPr>
            <a:r>
              <a:rPr lang="en-US" sz="4000" b="1" cap="all" dirty="0" smtClean="0">
                <a:solidFill>
                  <a:srgbClr val="73B335"/>
                </a:solidFill>
              </a:rPr>
              <a:t>					Run</a:t>
            </a:r>
          </a:p>
          <a:p>
            <a:pPr>
              <a:lnSpc>
                <a:spcPts val="2940"/>
              </a:lnSpc>
            </a:pPr>
            <a:endParaRPr lang="en-US" sz="4000" b="1" cap="all" dirty="0">
              <a:solidFill>
                <a:srgbClr val="73B335"/>
              </a:solidFill>
            </a:endParaRPr>
          </a:p>
          <a:p>
            <a:pPr>
              <a:lnSpc>
                <a:spcPts val="2940"/>
              </a:lnSpc>
            </a:pPr>
            <a:endParaRPr lang="en-US" sz="4000" b="1" cap="all" dirty="0" smtClean="0">
              <a:solidFill>
                <a:srgbClr val="FFC000"/>
              </a:solidFill>
            </a:endParaRPr>
          </a:p>
          <a:p>
            <a:pPr>
              <a:lnSpc>
                <a:spcPts val="2940"/>
              </a:lnSpc>
            </a:pPr>
            <a:r>
              <a:rPr lang="en-US" sz="4000" b="1" cap="all" dirty="0" smtClean="0">
                <a:solidFill>
                  <a:srgbClr val="FFC000"/>
                </a:solidFill>
              </a:rPr>
              <a:t> 		Hide(Lockdown) </a:t>
            </a:r>
          </a:p>
          <a:p>
            <a:pPr>
              <a:lnSpc>
                <a:spcPts val="2940"/>
              </a:lnSpc>
            </a:pPr>
            <a:r>
              <a:rPr lang="en-US" sz="4000" b="1" cap="all" dirty="0" smtClean="0">
                <a:solidFill>
                  <a:srgbClr val="73B335"/>
                </a:solidFill>
              </a:rPr>
              <a:t>					</a:t>
            </a:r>
          </a:p>
          <a:p>
            <a:pPr>
              <a:lnSpc>
                <a:spcPts val="2940"/>
              </a:lnSpc>
            </a:pPr>
            <a:endParaRPr lang="en-US" sz="4000" b="1" cap="all" dirty="0">
              <a:solidFill>
                <a:srgbClr val="73B335"/>
              </a:solidFill>
            </a:endParaRPr>
          </a:p>
          <a:p>
            <a:pPr>
              <a:lnSpc>
                <a:spcPts val="2940"/>
              </a:lnSpc>
            </a:pPr>
            <a:r>
              <a:rPr lang="en-US" sz="4000" b="1" cap="all" dirty="0">
                <a:solidFill>
                  <a:srgbClr val="73B335"/>
                </a:solidFill>
              </a:rPr>
              <a:t>	</a:t>
            </a:r>
            <a:r>
              <a:rPr lang="en-US" sz="4000" b="1" cap="all" dirty="0" smtClean="0">
                <a:solidFill>
                  <a:srgbClr val="73B335"/>
                </a:solidFill>
              </a:rPr>
              <a:t>				</a:t>
            </a:r>
            <a:r>
              <a:rPr lang="en-US" sz="4000" b="1" cap="all" dirty="0" smtClean="0">
                <a:solidFill>
                  <a:srgbClr val="FF0000"/>
                </a:solidFill>
              </a:rPr>
              <a:t>Fight</a:t>
            </a:r>
            <a:endParaRPr lang="en-US" sz="4000" b="1" cap="all" dirty="0">
              <a:solidFill>
                <a:srgbClr val="FF0000"/>
              </a:solidFill>
            </a:endParaRPr>
          </a:p>
        </p:txBody>
      </p:sp>
      <p:sp>
        <p:nvSpPr>
          <p:cNvPr id="2" name="TextBox 1"/>
          <p:cNvSpPr txBox="1"/>
          <p:nvPr/>
        </p:nvSpPr>
        <p:spPr>
          <a:xfrm>
            <a:off x="635842" y="847788"/>
            <a:ext cx="4897704" cy="523220"/>
          </a:xfrm>
          <a:prstGeom prst="rect">
            <a:avLst/>
          </a:prstGeom>
          <a:noFill/>
        </p:spPr>
        <p:txBody>
          <a:bodyPr wrap="square" rtlCol="0">
            <a:spAutoFit/>
          </a:bodyPr>
          <a:lstStyle/>
          <a:p>
            <a:r>
              <a:rPr lang="en-CA" sz="2800" b="1" dirty="0" smtClean="0"/>
              <a:t>Active Threat Response</a:t>
            </a:r>
            <a:endParaRPr lang="en-CA" sz="2800" b="1" dirty="0"/>
          </a:p>
        </p:txBody>
      </p:sp>
    </p:spTree>
    <p:extLst>
      <p:ext uri="{BB962C8B-B14F-4D97-AF65-F5344CB8AC3E}">
        <p14:creationId xmlns:p14="http://schemas.microsoft.com/office/powerpoint/2010/main" val="363555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 blue f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618233" y="1617720"/>
            <a:ext cx="4731829" cy="2585323"/>
          </a:xfrm>
          <a:prstGeom prst="rect">
            <a:avLst/>
          </a:prstGeom>
          <a:noFill/>
        </p:spPr>
        <p:txBody>
          <a:bodyPr wrap="square" rtlCol="0">
            <a:spAutoFit/>
          </a:bodyPr>
          <a:lstStyle/>
          <a:p>
            <a:pPr marL="798512" lvl="2" indent="-457200" algn="ctr">
              <a:buClr>
                <a:srgbClr val="8B2332"/>
              </a:buClr>
              <a:buSzPct val="75000"/>
              <a:buNone/>
            </a:pPr>
            <a:r>
              <a:rPr lang="en-US" u="sng" dirty="0" smtClean="0">
                <a:solidFill>
                  <a:srgbClr val="FF0000"/>
                </a:solidFill>
                <a:latin typeface="Arial Black" pitchFamily="34" charset="0"/>
              </a:rPr>
              <a:t>RUN</a:t>
            </a:r>
          </a:p>
          <a:p>
            <a:pPr marL="798512" lvl="2" indent="-457200" algn="ctr">
              <a:buClr>
                <a:srgbClr val="8B2332"/>
              </a:buClr>
              <a:buSzPct val="75000"/>
              <a:buNone/>
            </a:pPr>
            <a:endParaRPr lang="en-US" u="sng" dirty="0">
              <a:solidFill>
                <a:srgbClr val="FF0000"/>
              </a:solidFill>
              <a:latin typeface="Arial Black" pitchFamily="34" charset="0"/>
            </a:endParaRPr>
          </a:p>
          <a:p>
            <a:pPr marL="798512" lvl="2" indent="-457200">
              <a:buClr>
                <a:srgbClr val="8B2332"/>
              </a:buClr>
              <a:buSzPct val="75000"/>
              <a:buFont typeface="Arial" panose="020B0604020202020204" pitchFamily="34" charset="0"/>
              <a:buChar char="•"/>
            </a:pPr>
            <a:r>
              <a:rPr lang="en-US" dirty="0"/>
              <a:t>Take a safe assessable escape path</a:t>
            </a:r>
          </a:p>
          <a:p>
            <a:pPr marL="798512" lvl="2" indent="-457200">
              <a:buClr>
                <a:srgbClr val="8B2332"/>
              </a:buClr>
              <a:buSzPct val="75000"/>
              <a:buFont typeface="Arial" panose="020B0604020202020204" pitchFamily="34" charset="0"/>
              <a:buChar char="•"/>
            </a:pPr>
            <a:r>
              <a:rPr lang="en-US" dirty="0"/>
              <a:t>Leave belongings behind</a:t>
            </a:r>
          </a:p>
          <a:p>
            <a:pPr marL="798512" lvl="2" indent="-457200">
              <a:buClr>
                <a:srgbClr val="8B2332"/>
              </a:buClr>
              <a:buSzPct val="75000"/>
              <a:buFont typeface="Arial" panose="020B0604020202020204" pitchFamily="34" charset="0"/>
              <a:buChar char="•"/>
            </a:pPr>
            <a:r>
              <a:rPr lang="en-US" dirty="0"/>
              <a:t>Help others escape, if possible</a:t>
            </a:r>
          </a:p>
          <a:p>
            <a:pPr marL="798512" lvl="2" indent="-457200">
              <a:buClr>
                <a:srgbClr val="8B2332"/>
              </a:buClr>
              <a:buSzPct val="75000"/>
              <a:buFont typeface="Arial" panose="020B0604020202020204" pitchFamily="34" charset="0"/>
              <a:buChar char="•"/>
            </a:pPr>
            <a:r>
              <a:rPr lang="en-US" dirty="0"/>
              <a:t>Follow police instructions</a:t>
            </a:r>
          </a:p>
          <a:p>
            <a:pPr marL="798512" lvl="2" indent="-457200">
              <a:buClr>
                <a:srgbClr val="8B2332"/>
              </a:buClr>
              <a:buSzPct val="75000"/>
              <a:buFont typeface="Arial" panose="020B0604020202020204" pitchFamily="34" charset="0"/>
              <a:buChar char="•"/>
            </a:pPr>
            <a:r>
              <a:rPr lang="en-US" dirty="0"/>
              <a:t>Do not stop to move wounded people</a:t>
            </a:r>
          </a:p>
          <a:p>
            <a:pPr marL="798512" lvl="2" indent="-457200">
              <a:buClr>
                <a:srgbClr val="8B2332"/>
              </a:buClr>
              <a:buSzPct val="75000"/>
              <a:buFont typeface="Arial" panose="020B0604020202020204" pitchFamily="34" charset="0"/>
              <a:buChar char="•"/>
            </a:pPr>
            <a:r>
              <a:rPr lang="en-US" dirty="0"/>
              <a:t>Call 911 when you are safe</a:t>
            </a:r>
          </a:p>
          <a:p>
            <a:pPr marL="798512" lvl="2" indent="-457200">
              <a:buClr>
                <a:srgbClr val="8B2332"/>
              </a:buClr>
              <a:buSzPct val="75000"/>
              <a:buFont typeface="Arial" panose="020B0604020202020204" pitchFamily="34" charset="0"/>
              <a:buChar char="•"/>
            </a:pPr>
            <a:r>
              <a:rPr lang="en-US" dirty="0"/>
              <a:t>Warn others </a:t>
            </a:r>
          </a:p>
        </p:txBody>
      </p:sp>
      <p:sp>
        <p:nvSpPr>
          <p:cNvPr id="3" name="TextBox 2"/>
          <p:cNvSpPr txBox="1"/>
          <p:nvPr/>
        </p:nvSpPr>
        <p:spPr>
          <a:xfrm>
            <a:off x="1005234" y="601340"/>
            <a:ext cx="857927" cy="523220"/>
          </a:xfrm>
          <a:prstGeom prst="rect">
            <a:avLst/>
          </a:prstGeom>
          <a:noFill/>
        </p:spPr>
        <p:txBody>
          <a:bodyPr wrap="none" rtlCol="0">
            <a:spAutoFit/>
          </a:bodyPr>
          <a:lstStyle/>
          <a:p>
            <a:r>
              <a:rPr lang="en-CA" sz="2800" b="1" dirty="0" smtClean="0"/>
              <a:t>RUN</a:t>
            </a:r>
            <a:endParaRPr lang="en-CA" sz="2800" b="1" dirty="0"/>
          </a:p>
        </p:txBody>
      </p:sp>
    </p:spTree>
    <p:extLst>
      <p:ext uri="{BB962C8B-B14F-4D97-AF65-F5344CB8AC3E}">
        <p14:creationId xmlns:p14="http://schemas.microsoft.com/office/powerpoint/2010/main" val="1202939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 f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18544" y="1605609"/>
            <a:ext cx="4731829" cy="3276666"/>
          </a:xfrm>
          <a:prstGeom prst="rect">
            <a:avLst/>
          </a:prstGeom>
          <a:noFill/>
        </p:spPr>
        <p:txBody>
          <a:bodyPr wrap="square" rtlCol="0">
            <a:spAutoFit/>
          </a:bodyPr>
          <a:lstStyle/>
          <a:p>
            <a:pPr marL="798512" lvl="2" indent="-457200" algn="ctr">
              <a:buClr>
                <a:srgbClr val="8B2332"/>
              </a:buClr>
              <a:buSzPct val="75000"/>
              <a:buNone/>
            </a:pPr>
            <a:r>
              <a:rPr lang="en-US" u="sng" dirty="0" smtClean="0">
                <a:solidFill>
                  <a:srgbClr val="FF0000"/>
                </a:solidFill>
                <a:latin typeface="Arial Black" pitchFamily="34" charset="0"/>
              </a:rPr>
              <a:t>HIDE (Lockdown)</a:t>
            </a:r>
            <a:endParaRPr lang="en-US" u="sng" dirty="0">
              <a:solidFill>
                <a:srgbClr val="FF0000"/>
              </a:solidFill>
              <a:latin typeface="Arial Black" pitchFamily="34" charset="0"/>
            </a:endParaRPr>
          </a:p>
          <a:p>
            <a:pPr marL="798512" lvl="2" indent="-457200">
              <a:buClr>
                <a:srgbClr val="8B2332"/>
              </a:buClr>
              <a:buSzPct val="75000"/>
              <a:buFont typeface="Arial" panose="020B0604020202020204" pitchFamily="34" charset="0"/>
              <a:buChar char="•"/>
            </a:pPr>
            <a:r>
              <a:rPr lang="en-US" dirty="0"/>
              <a:t>Lock and barricade your hiding place</a:t>
            </a:r>
          </a:p>
          <a:p>
            <a:pPr marL="798512" lvl="2" indent="-457200">
              <a:buClr>
                <a:srgbClr val="8B2332"/>
              </a:buClr>
              <a:buSzPct val="75000"/>
              <a:buFont typeface="Arial" panose="020B0604020202020204" pitchFamily="34" charset="0"/>
              <a:buChar char="•"/>
            </a:pPr>
            <a:r>
              <a:rPr lang="en-US" dirty="0"/>
              <a:t>Turn off lights, close blinds</a:t>
            </a:r>
          </a:p>
          <a:p>
            <a:pPr marL="798512" lvl="2" indent="-457200">
              <a:buClr>
                <a:srgbClr val="8B2332"/>
              </a:buClr>
              <a:buSzPct val="75000"/>
              <a:buFont typeface="Arial" panose="020B0604020202020204" pitchFamily="34" charset="0"/>
              <a:buChar char="•"/>
            </a:pPr>
            <a:r>
              <a:rPr lang="en-US" dirty="0"/>
              <a:t>Stay out of the shooter’s view and line of fire</a:t>
            </a:r>
          </a:p>
          <a:p>
            <a:pPr marL="798512" lvl="2" indent="-457200">
              <a:buClr>
                <a:srgbClr val="8B2332"/>
              </a:buClr>
              <a:buSzPct val="75000"/>
              <a:buFont typeface="Arial" panose="020B0604020202020204" pitchFamily="34" charset="0"/>
              <a:buChar char="•"/>
            </a:pPr>
            <a:r>
              <a:rPr lang="en-US" dirty="0"/>
              <a:t>Silence your cell phone</a:t>
            </a:r>
          </a:p>
          <a:p>
            <a:pPr marL="798512" lvl="2" indent="-457200">
              <a:buClr>
                <a:srgbClr val="8B2332"/>
              </a:buClr>
              <a:buSzPct val="75000"/>
              <a:buFont typeface="Arial" panose="020B0604020202020204" pitchFamily="34" charset="0"/>
              <a:buChar char="•"/>
            </a:pPr>
            <a:r>
              <a:rPr lang="en-US" dirty="0"/>
              <a:t>Remain calm and quiet</a:t>
            </a:r>
          </a:p>
          <a:p>
            <a:pPr marL="798512" lvl="2" indent="-457200">
              <a:buClr>
                <a:srgbClr val="8B2332"/>
              </a:buClr>
              <a:buSzPct val="75000"/>
              <a:buFont typeface="Arial" panose="020B0604020202020204" pitchFamily="34" charset="0"/>
              <a:buChar char="•"/>
            </a:pPr>
            <a:r>
              <a:rPr lang="en-US" dirty="0"/>
              <a:t>Do not respond to </a:t>
            </a:r>
            <a:r>
              <a:rPr lang="en-US" u="sng" dirty="0"/>
              <a:t>anyone</a:t>
            </a:r>
            <a:r>
              <a:rPr lang="en-US" dirty="0"/>
              <a:t> at the door</a:t>
            </a:r>
          </a:p>
          <a:p>
            <a:pPr marL="798512" lvl="2" indent="-457200">
              <a:buClr>
                <a:srgbClr val="8B2332"/>
              </a:buClr>
              <a:buSzPct val="75000"/>
              <a:buFont typeface="Arial" panose="020B0604020202020204" pitchFamily="34" charset="0"/>
              <a:buChar char="•"/>
            </a:pPr>
            <a:r>
              <a:rPr lang="en-US" dirty="0"/>
              <a:t>If the fire alarm sounds, do not leave your hiding place</a:t>
            </a:r>
          </a:p>
          <a:p>
            <a:pPr>
              <a:lnSpc>
                <a:spcPts val="2940"/>
              </a:lnSpc>
            </a:pPr>
            <a:endParaRPr lang="en-US" sz="4000" b="1" cap="all" dirty="0">
              <a:solidFill>
                <a:srgbClr val="E57A25"/>
              </a:solidFill>
            </a:endParaRPr>
          </a:p>
        </p:txBody>
      </p:sp>
      <p:sp>
        <p:nvSpPr>
          <p:cNvPr id="2" name="TextBox 1"/>
          <p:cNvSpPr txBox="1"/>
          <p:nvPr/>
        </p:nvSpPr>
        <p:spPr>
          <a:xfrm>
            <a:off x="878066" y="787232"/>
            <a:ext cx="872355" cy="523220"/>
          </a:xfrm>
          <a:prstGeom prst="rect">
            <a:avLst/>
          </a:prstGeom>
          <a:noFill/>
        </p:spPr>
        <p:txBody>
          <a:bodyPr wrap="none" rtlCol="0">
            <a:spAutoFit/>
          </a:bodyPr>
          <a:lstStyle/>
          <a:p>
            <a:r>
              <a:rPr lang="en-CA" sz="2800" b="1" dirty="0" smtClean="0"/>
              <a:t>Hide</a:t>
            </a:r>
            <a:endParaRPr lang="en-CA" sz="2800" b="1" dirty="0"/>
          </a:p>
        </p:txBody>
      </p:sp>
    </p:spTree>
    <p:extLst>
      <p:ext uri="{BB962C8B-B14F-4D97-AF65-F5344CB8AC3E}">
        <p14:creationId xmlns:p14="http://schemas.microsoft.com/office/powerpoint/2010/main" val="79025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7251" y="1891154"/>
            <a:ext cx="6728113" cy="2308324"/>
          </a:xfrm>
          <a:prstGeom prst="rect">
            <a:avLst/>
          </a:prstGeom>
          <a:noFill/>
        </p:spPr>
        <p:txBody>
          <a:bodyPr wrap="square" rtlCol="0">
            <a:spAutoFit/>
          </a:bodyPr>
          <a:lstStyle/>
          <a:p>
            <a:pPr algn="ctr">
              <a:buSzPct val="75000"/>
            </a:pPr>
            <a:r>
              <a:rPr lang="en-US" u="sng" dirty="0" smtClean="0">
                <a:solidFill>
                  <a:srgbClr val="FF0000"/>
                </a:solidFill>
                <a:latin typeface="Arial Black" pitchFamily="34" charset="0"/>
              </a:rPr>
              <a:t>FIGHT</a:t>
            </a:r>
          </a:p>
          <a:p>
            <a:pPr algn="ctr">
              <a:buSzPct val="75000"/>
            </a:pPr>
            <a:endParaRPr lang="en-US" u="sng" dirty="0">
              <a:solidFill>
                <a:srgbClr val="FF0000"/>
              </a:solidFill>
              <a:latin typeface="Arial Black" pitchFamily="34" charset="0"/>
            </a:endParaRPr>
          </a:p>
          <a:p>
            <a:pPr>
              <a:buSzPct val="75000"/>
            </a:pPr>
            <a:r>
              <a:rPr lang="en-US" b="1" i="1" dirty="0"/>
              <a:t>				As a last resort, fight for your life</a:t>
            </a:r>
            <a:r>
              <a:rPr lang="en-US" b="1" i="1" dirty="0" smtClean="0"/>
              <a:t>.</a:t>
            </a:r>
          </a:p>
          <a:p>
            <a:pPr>
              <a:buSzPct val="75000"/>
            </a:pPr>
            <a:endParaRPr lang="en-US" b="1" dirty="0"/>
          </a:p>
          <a:p>
            <a:pPr marL="798512" lvl="2" indent="-457200">
              <a:buClr>
                <a:srgbClr val="8B2332"/>
              </a:buClr>
              <a:buSzPct val="75000"/>
              <a:buFont typeface="Arial" panose="020B0604020202020204" pitchFamily="34" charset="0"/>
              <a:buChar char="•"/>
            </a:pPr>
            <a:r>
              <a:rPr lang="en-US" dirty="0"/>
              <a:t>Act as aggressively as possible against him/her</a:t>
            </a:r>
          </a:p>
          <a:p>
            <a:pPr marL="798512" lvl="2" indent="-457200">
              <a:buClr>
                <a:srgbClr val="8B2332"/>
              </a:buClr>
              <a:buSzPct val="75000"/>
              <a:buFont typeface="Arial" panose="020B0604020202020204" pitchFamily="34" charset="0"/>
              <a:buChar char="•"/>
            </a:pPr>
            <a:r>
              <a:rPr lang="en-US" dirty="0"/>
              <a:t>Throw items and improvise weapons</a:t>
            </a:r>
          </a:p>
          <a:p>
            <a:pPr marL="798512" lvl="2" indent="-457200">
              <a:buClr>
                <a:srgbClr val="8B2332"/>
              </a:buClr>
              <a:buSzPct val="75000"/>
              <a:buFont typeface="Arial" panose="020B0604020202020204" pitchFamily="34" charset="0"/>
              <a:buChar char="•"/>
            </a:pPr>
            <a:r>
              <a:rPr lang="en-US" dirty="0"/>
              <a:t>Commit to your actions</a:t>
            </a:r>
          </a:p>
          <a:p>
            <a:pPr marL="798512" lvl="2" indent="-457200">
              <a:buClr>
                <a:srgbClr val="8B2332"/>
              </a:buClr>
              <a:buSzPct val="75000"/>
              <a:buFont typeface="Arial" panose="020B0604020202020204" pitchFamily="34" charset="0"/>
              <a:buChar char="•"/>
            </a:pPr>
            <a:r>
              <a:rPr lang="en-US" dirty="0"/>
              <a:t>Stop the threat</a:t>
            </a:r>
          </a:p>
        </p:txBody>
      </p:sp>
      <p:sp>
        <p:nvSpPr>
          <p:cNvPr id="2" name="TextBox 1"/>
          <p:cNvSpPr txBox="1"/>
          <p:nvPr/>
        </p:nvSpPr>
        <p:spPr>
          <a:xfrm>
            <a:off x="1410962" y="466283"/>
            <a:ext cx="1079142" cy="523220"/>
          </a:xfrm>
          <a:prstGeom prst="rect">
            <a:avLst/>
          </a:prstGeom>
          <a:noFill/>
        </p:spPr>
        <p:txBody>
          <a:bodyPr wrap="none" rtlCol="0">
            <a:spAutoFit/>
          </a:bodyPr>
          <a:lstStyle/>
          <a:p>
            <a:r>
              <a:rPr lang="en-CA" sz="2800" b="1" dirty="0" smtClean="0"/>
              <a:t>FIGHT</a:t>
            </a:r>
            <a:endParaRPr lang="en-CA" sz="2800" b="1" dirty="0"/>
          </a:p>
        </p:txBody>
      </p:sp>
    </p:spTree>
    <p:extLst>
      <p:ext uri="{BB962C8B-B14F-4D97-AF65-F5344CB8AC3E}">
        <p14:creationId xmlns:p14="http://schemas.microsoft.com/office/powerpoint/2010/main" val="3873184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 f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04" y="0"/>
            <a:ext cx="9144000" cy="5143500"/>
          </a:xfrm>
          <a:prstGeom prst="rect">
            <a:avLst/>
          </a:prstGeom>
        </p:spPr>
      </p:pic>
      <p:sp>
        <p:nvSpPr>
          <p:cNvPr id="6" name="TextBox 5"/>
          <p:cNvSpPr txBox="1"/>
          <p:nvPr/>
        </p:nvSpPr>
        <p:spPr>
          <a:xfrm>
            <a:off x="858481" y="1878113"/>
            <a:ext cx="4731829" cy="1785104"/>
          </a:xfrm>
          <a:prstGeom prst="rect">
            <a:avLst/>
          </a:prstGeom>
          <a:noFill/>
        </p:spPr>
        <p:txBody>
          <a:bodyPr wrap="square" rtlCol="0">
            <a:spAutoFit/>
          </a:bodyPr>
          <a:lstStyle/>
          <a:p>
            <a:pPr marL="798512" indent="-457200">
              <a:spcAft>
                <a:spcPts val="900"/>
              </a:spcAft>
              <a:buClr>
                <a:srgbClr val="FF0000"/>
              </a:buClr>
              <a:buSzPct val="75000"/>
            </a:pPr>
            <a:r>
              <a:rPr lang="en-US" sz="1600" dirty="0"/>
              <a:t>Upon arrival, the initial police responders </a:t>
            </a:r>
            <a:r>
              <a:rPr lang="en-US" sz="1600" b="1" i="1" dirty="0"/>
              <a:t>will</a:t>
            </a:r>
            <a:r>
              <a:rPr lang="en-US" sz="1600" dirty="0"/>
              <a:t>:</a:t>
            </a:r>
          </a:p>
          <a:p>
            <a:pPr marL="798512" indent="-457200">
              <a:spcAft>
                <a:spcPts val="900"/>
              </a:spcAft>
              <a:buClr>
                <a:srgbClr val="FF0000"/>
              </a:buClr>
              <a:buSzPct val="75000"/>
              <a:buFont typeface="Arial" panose="020B0604020202020204" pitchFamily="34" charset="0"/>
              <a:buChar char="•"/>
            </a:pPr>
            <a:r>
              <a:rPr lang="en-US" sz="1600" dirty="0"/>
              <a:t>Locate the threat</a:t>
            </a:r>
          </a:p>
          <a:p>
            <a:pPr marL="798512" indent="-457200">
              <a:spcAft>
                <a:spcPts val="900"/>
              </a:spcAft>
              <a:buClr>
                <a:srgbClr val="FF0000"/>
              </a:buClr>
              <a:buSzPct val="75000"/>
              <a:buFont typeface="Arial" panose="020B0604020202020204" pitchFamily="34" charset="0"/>
              <a:buChar char="•"/>
            </a:pPr>
            <a:r>
              <a:rPr lang="en-US" sz="1600" dirty="0"/>
              <a:t>Stop the threat</a:t>
            </a:r>
          </a:p>
          <a:p>
            <a:pPr marL="798512" indent="-457200">
              <a:spcAft>
                <a:spcPts val="900"/>
              </a:spcAft>
              <a:buClr>
                <a:srgbClr val="FF0000"/>
              </a:buClr>
              <a:buSzPct val="75000"/>
              <a:buFont typeface="Arial" panose="020B0604020202020204" pitchFamily="34" charset="0"/>
              <a:buChar char="•"/>
            </a:pPr>
            <a:r>
              <a:rPr lang="en-US" sz="1600" dirty="0"/>
              <a:t>Pass by victims</a:t>
            </a:r>
          </a:p>
          <a:p>
            <a:pPr marL="798512" indent="-457200">
              <a:spcAft>
                <a:spcPts val="900"/>
              </a:spcAft>
              <a:buClr>
                <a:srgbClr val="FF0000"/>
              </a:buClr>
              <a:buSzPct val="75000"/>
              <a:buFont typeface="Arial" panose="020B0604020202020204" pitchFamily="34" charset="0"/>
              <a:buChar char="•"/>
            </a:pPr>
            <a:r>
              <a:rPr lang="en-US" sz="1600" dirty="0"/>
              <a:t>Secure the scene</a:t>
            </a:r>
          </a:p>
        </p:txBody>
      </p:sp>
      <p:sp>
        <p:nvSpPr>
          <p:cNvPr id="2" name="TextBox 1"/>
          <p:cNvSpPr txBox="1"/>
          <p:nvPr/>
        </p:nvSpPr>
        <p:spPr>
          <a:xfrm>
            <a:off x="1241404" y="769065"/>
            <a:ext cx="4852098" cy="523220"/>
          </a:xfrm>
          <a:prstGeom prst="rect">
            <a:avLst/>
          </a:prstGeom>
          <a:noFill/>
        </p:spPr>
        <p:txBody>
          <a:bodyPr wrap="none" rtlCol="0">
            <a:spAutoFit/>
          </a:bodyPr>
          <a:lstStyle/>
          <a:p>
            <a:r>
              <a:rPr lang="en-CA" sz="2800" b="1" dirty="0" smtClean="0"/>
              <a:t>Understanding Police Response</a:t>
            </a:r>
            <a:endParaRPr lang="en-CA" sz="2800" b="1" dirty="0"/>
          </a:p>
        </p:txBody>
      </p:sp>
      <p:sp>
        <p:nvSpPr>
          <p:cNvPr id="7" name="TextBox 6"/>
          <p:cNvSpPr txBox="1"/>
          <p:nvPr/>
        </p:nvSpPr>
        <p:spPr>
          <a:xfrm>
            <a:off x="3049483" y="3609155"/>
            <a:ext cx="6597134" cy="1154162"/>
          </a:xfrm>
          <a:prstGeom prst="rect">
            <a:avLst/>
          </a:prstGeom>
          <a:noFill/>
        </p:spPr>
        <p:txBody>
          <a:bodyPr wrap="square" rtlCol="0">
            <a:spAutoFit/>
          </a:bodyPr>
          <a:lstStyle/>
          <a:p>
            <a:pPr marL="798512" indent="-457200">
              <a:spcAft>
                <a:spcPts val="900"/>
              </a:spcAft>
              <a:buClr>
                <a:srgbClr val="FF0000"/>
              </a:buClr>
              <a:buSzPct val="75000"/>
            </a:pPr>
            <a:r>
              <a:rPr lang="en-US" dirty="0"/>
              <a:t>Initial police responders </a:t>
            </a:r>
            <a:r>
              <a:rPr lang="en-US" b="1" i="1" dirty="0"/>
              <a:t>will not</a:t>
            </a:r>
            <a:r>
              <a:rPr lang="en-US" dirty="0"/>
              <a:t>:</a:t>
            </a:r>
          </a:p>
          <a:p>
            <a:pPr marL="798512" indent="-457200">
              <a:spcAft>
                <a:spcPts val="900"/>
              </a:spcAft>
              <a:buClr>
                <a:srgbClr val="FF0000"/>
              </a:buClr>
              <a:buSzPct val="75000"/>
              <a:buFont typeface="Arial" panose="020B0604020202020204" pitchFamily="34" charset="0"/>
              <a:buChar char="•"/>
            </a:pPr>
            <a:r>
              <a:rPr lang="en-US" dirty="0"/>
              <a:t>Render medical assistance to victims</a:t>
            </a:r>
          </a:p>
          <a:p>
            <a:pPr marL="798512" indent="-457200">
              <a:spcAft>
                <a:spcPts val="900"/>
              </a:spcAft>
              <a:buClr>
                <a:srgbClr val="FF0000"/>
              </a:buClr>
              <a:buSzPct val="75000"/>
              <a:buFont typeface="Arial" panose="020B0604020202020204" pitchFamily="34" charset="0"/>
              <a:buChar char="•"/>
            </a:pPr>
            <a:r>
              <a:rPr lang="en-US" dirty="0"/>
              <a:t>Answer </a:t>
            </a:r>
            <a:r>
              <a:rPr lang="en-US" dirty="0" smtClean="0"/>
              <a:t>questions</a:t>
            </a:r>
            <a:endParaRPr lang="en-US" dirty="0"/>
          </a:p>
        </p:txBody>
      </p:sp>
    </p:spTree>
    <p:extLst>
      <p:ext uri="{BB962C8B-B14F-4D97-AF65-F5344CB8AC3E}">
        <p14:creationId xmlns:p14="http://schemas.microsoft.com/office/powerpoint/2010/main" val="3920030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TotalTime>
  <Words>399</Words>
  <Application>Microsoft Office PowerPoint</Application>
  <PresentationFormat>On-screen Show (16:9)</PresentationFormat>
  <Paragraphs>98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M5 Advertising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Edis</dc:creator>
  <cp:lastModifiedBy>Sonya Spencer</cp:lastModifiedBy>
  <cp:revision>15</cp:revision>
  <dcterms:created xsi:type="dcterms:W3CDTF">2014-08-20T18:25:30Z</dcterms:created>
  <dcterms:modified xsi:type="dcterms:W3CDTF">2018-02-16T17:18:37Z</dcterms:modified>
</cp:coreProperties>
</file>